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44"/>
  </p:notesMasterIdLst>
  <p:sldIdLst>
    <p:sldId id="260" r:id="rId4"/>
    <p:sldId id="2142533677" r:id="rId5"/>
    <p:sldId id="782" r:id="rId6"/>
    <p:sldId id="2142533499" r:id="rId7"/>
    <p:sldId id="2142533813" r:id="rId8"/>
    <p:sldId id="2142533678" r:id="rId9"/>
    <p:sldId id="2142533691" r:id="rId10"/>
    <p:sldId id="2142533814" r:id="rId11"/>
    <p:sldId id="2142533815" r:id="rId12"/>
    <p:sldId id="2142533822" r:id="rId13"/>
    <p:sldId id="2142533692" r:id="rId14"/>
    <p:sldId id="2142533699" r:id="rId15"/>
    <p:sldId id="2142533551" r:id="rId16"/>
    <p:sldId id="2142533554" r:id="rId17"/>
    <p:sldId id="2142533553" r:id="rId18"/>
    <p:sldId id="2142533686" r:id="rId19"/>
    <p:sldId id="2142533812" r:id="rId20"/>
    <p:sldId id="2142533816" r:id="rId21"/>
    <p:sldId id="2142533817" r:id="rId22"/>
    <p:sldId id="2142533818" r:id="rId23"/>
    <p:sldId id="2142533820" r:id="rId24"/>
    <p:sldId id="2142533821" r:id="rId25"/>
    <p:sldId id="2142533836" r:id="rId26"/>
    <p:sldId id="2142533786" r:id="rId27"/>
    <p:sldId id="2142533788" r:id="rId28"/>
    <p:sldId id="2142533705" r:id="rId29"/>
    <p:sldId id="2142533827" r:id="rId30"/>
    <p:sldId id="2142533829" r:id="rId31"/>
    <p:sldId id="2142533828" r:id="rId32"/>
    <p:sldId id="2142533685" r:id="rId33"/>
    <p:sldId id="2142533695" r:id="rId34"/>
    <p:sldId id="2142533688" r:id="rId35"/>
    <p:sldId id="2142533706" r:id="rId36"/>
    <p:sldId id="2142533785" r:id="rId37"/>
    <p:sldId id="2142533787" r:id="rId38"/>
    <p:sldId id="2142533838" r:id="rId39"/>
    <p:sldId id="2142533696" r:id="rId40"/>
    <p:sldId id="2142533771" r:id="rId41"/>
    <p:sldId id="2142533789" r:id="rId42"/>
    <p:sldId id="2142533698" r:id="rId43"/>
    <p:sldId id="2142533701" r:id="rId44"/>
    <p:sldId id="2142533700" r:id="rId45"/>
    <p:sldId id="2142533790" r:id="rId46"/>
    <p:sldId id="2142533791" r:id="rId47"/>
    <p:sldId id="2142533702" r:id="rId48"/>
    <p:sldId id="2142533703" r:id="rId49"/>
    <p:sldId id="2142533793" r:id="rId50"/>
    <p:sldId id="2142533704" r:id="rId51"/>
    <p:sldId id="2142533689" r:id="rId52"/>
    <p:sldId id="2142533779" r:id="rId53"/>
    <p:sldId id="2142533795" r:id="rId54"/>
    <p:sldId id="2142533835" r:id="rId55"/>
    <p:sldId id="2142533796" r:id="rId56"/>
    <p:sldId id="2142533797" r:id="rId57"/>
    <p:sldId id="2142533780" r:id="rId58"/>
    <p:sldId id="2142533773" r:id="rId59"/>
    <p:sldId id="2142533792" r:id="rId60"/>
    <p:sldId id="2142533830" r:id="rId61"/>
    <p:sldId id="2142533800" r:id="rId62"/>
    <p:sldId id="2142533794" r:id="rId63"/>
    <p:sldId id="2142533775" r:id="rId64"/>
    <p:sldId id="2142533831" r:id="rId65"/>
    <p:sldId id="2142533798" r:id="rId66"/>
    <p:sldId id="2142533834" r:id="rId67"/>
    <p:sldId id="2142533776" r:id="rId68"/>
    <p:sldId id="2142533717" r:id="rId69"/>
    <p:sldId id="2142533707" r:id="rId70"/>
    <p:sldId id="2142533711" r:id="rId71"/>
    <p:sldId id="2142533770" r:id="rId72"/>
    <p:sldId id="2142533837" r:id="rId73"/>
    <p:sldId id="2142533832" r:id="rId74"/>
    <p:sldId id="2142533748" r:id="rId75"/>
    <p:sldId id="2142533839" r:id="rId76"/>
    <p:sldId id="2142533801" r:id="rId77"/>
    <p:sldId id="2142533819" r:id="rId78"/>
    <p:sldId id="2142533750" r:id="rId79"/>
    <p:sldId id="2142533803" r:id="rId80"/>
    <p:sldId id="2142533804" r:id="rId81"/>
    <p:sldId id="2142533805" r:id="rId82"/>
    <p:sldId id="2142533840" r:id="rId83"/>
    <p:sldId id="2142533753" r:id="rId84"/>
    <p:sldId id="2142533754" r:id="rId85"/>
    <p:sldId id="2142533841" r:id="rId86"/>
    <p:sldId id="2142533842" r:id="rId87"/>
    <p:sldId id="2142533823" r:id="rId88"/>
    <p:sldId id="2142533824" r:id="rId89"/>
    <p:sldId id="2142533825" r:id="rId90"/>
    <p:sldId id="2142533826" r:id="rId91"/>
    <p:sldId id="2142533843" r:id="rId92"/>
    <p:sldId id="2142533844" r:id="rId93"/>
    <p:sldId id="2142533845" r:id="rId94"/>
    <p:sldId id="2142533833" r:id="rId95"/>
    <p:sldId id="2142533846" r:id="rId96"/>
    <p:sldId id="2142533847" r:id="rId97"/>
    <p:sldId id="2142533848" r:id="rId98"/>
    <p:sldId id="751" r:id="rId99"/>
    <p:sldId id="2142533849" r:id="rId100"/>
    <p:sldId id="2142533755" r:id="rId101"/>
    <p:sldId id="2142533863" r:id="rId102"/>
    <p:sldId id="2142533756" r:id="rId103"/>
    <p:sldId id="2142533761" r:id="rId104"/>
    <p:sldId id="2142533757" r:id="rId105"/>
    <p:sldId id="2142533426" r:id="rId106"/>
    <p:sldId id="2142533850" r:id="rId107"/>
    <p:sldId id="2142533851" r:id="rId108"/>
    <p:sldId id="2142533852" r:id="rId109"/>
    <p:sldId id="2142533764" r:id="rId110"/>
    <p:sldId id="2142533763" r:id="rId111"/>
    <p:sldId id="2142533766" r:id="rId112"/>
    <p:sldId id="2142533767" r:id="rId113"/>
    <p:sldId id="2142533853" r:id="rId114"/>
    <p:sldId id="2142533854" r:id="rId115"/>
    <p:sldId id="2142533855" r:id="rId116"/>
    <p:sldId id="2142533856" r:id="rId117"/>
    <p:sldId id="2142533768" r:id="rId118"/>
    <p:sldId id="2142533857" r:id="rId119"/>
    <p:sldId id="2142533809" r:id="rId120"/>
    <p:sldId id="2142533858" r:id="rId121"/>
    <p:sldId id="2142533859" r:id="rId122"/>
    <p:sldId id="2142533810" r:id="rId123"/>
    <p:sldId id="2142533719" r:id="rId124"/>
    <p:sldId id="2142533709" r:id="rId125"/>
    <p:sldId id="2142533708" r:id="rId126"/>
    <p:sldId id="2142533721" r:id="rId127"/>
    <p:sldId id="2142533723" r:id="rId128"/>
    <p:sldId id="2142533722" r:id="rId129"/>
    <p:sldId id="2142533860" r:id="rId130"/>
    <p:sldId id="2142533712" r:id="rId131"/>
    <p:sldId id="2142533713" r:id="rId132"/>
    <p:sldId id="2142533714" r:id="rId133"/>
    <p:sldId id="2142533716" r:id="rId134"/>
    <p:sldId id="2142533861" r:id="rId135"/>
    <p:sldId id="2142533724" r:id="rId136"/>
    <p:sldId id="2142533720" r:id="rId137"/>
    <p:sldId id="2142533725" r:id="rId138"/>
    <p:sldId id="2142533726" r:id="rId139"/>
    <p:sldId id="2142533727" r:id="rId140"/>
    <p:sldId id="2142533728" r:id="rId141"/>
    <p:sldId id="2142533862" r:id="rId142"/>
    <p:sldId id="2142533710" r:id="rId1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3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2A73-E53B-45A0-A479-9D60F9BB3A65}" type="datetimeFigureOut">
              <a:rPr lang="zh-TW" altLang="en-US" smtClean="0"/>
              <a:t>2024/5/7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81A77-893F-4AD8-A4BF-8E4CEECDB2B6}" type="slidenum">
              <a:rPr lang="zh-TW" altLang="en-US" smtClean="0"/>
              <a:t>‹#›</a:t>
            </a:fld>
            <a:endParaRPr lang="zh-TW" altLang="en-US"/>
          </a:p>
        </p:txBody>
      </p:sp>
    </p:spTree>
    <p:extLst>
      <p:ext uri="{BB962C8B-B14F-4D97-AF65-F5344CB8AC3E}">
        <p14:creationId xmlns:p14="http://schemas.microsoft.com/office/powerpoint/2010/main" val="255042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9032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Data Exploration and Understanding:</a:t>
            </a:r>
            <a:r>
              <a:rPr lang="en-US" altLang="zh-TW" sz="1200" b="0" i="0" kern="1200" dirty="0">
                <a:solidFill>
                  <a:schemeClr val="tx1"/>
                </a:solidFill>
                <a:effectLst/>
                <a:latin typeface="+mn-lt"/>
                <a:ea typeface="+mn-ea"/>
                <a:cs typeface="+mn-cs"/>
              </a:rPr>
              <a:t> Explore and understand the dataset, including the types of features and their distributions. Understanding the shape of the data is key.</a:t>
            </a:r>
          </a:p>
          <a:p>
            <a:r>
              <a:rPr lang="en-US" altLang="zh-TW" sz="1200" b="1" i="0" kern="1200" dirty="0">
                <a:solidFill>
                  <a:schemeClr val="tx1"/>
                </a:solidFill>
                <a:effectLst/>
                <a:latin typeface="+mn-lt"/>
                <a:ea typeface="+mn-ea"/>
                <a:cs typeface="+mn-cs"/>
              </a:rPr>
              <a:t>Handling Missing Data:</a:t>
            </a:r>
            <a:r>
              <a:rPr lang="en-US" altLang="zh-TW" sz="1200" b="0" i="0" kern="1200" dirty="0">
                <a:solidFill>
                  <a:schemeClr val="tx1"/>
                </a:solidFill>
                <a:effectLst/>
                <a:latin typeface="+mn-lt"/>
                <a:ea typeface="+mn-ea"/>
                <a:cs typeface="+mn-cs"/>
              </a:rPr>
              <a:t> Address missing values through imputation or removal of instances or features with missing data. There are many algorithmic approaches to handling missing data.</a:t>
            </a:r>
          </a:p>
          <a:p>
            <a:r>
              <a:rPr lang="en-US" altLang="zh-TW" sz="1200" b="1" i="0" kern="1200" dirty="0">
                <a:solidFill>
                  <a:schemeClr val="tx1"/>
                </a:solidFill>
                <a:effectLst/>
                <a:latin typeface="+mn-lt"/>
                <a:ea typeface="+mn-ea"/>
                <a:cs typeface="+mn-cs"/>
              </a:rPr>
              <a:t>Variable Encoding:</a:t>
            </a:r>
            <a:r>
              <a:rPr lang="en-US" altLang="zh-TW" sz="1200" b="0" i="0" kern="1200" dirty="0">
                <a:solidFill>
                  <a:schemeClr val="tx1"/>
                </a:solidFill>
                <a:effectLst/>
                <a:latin typeface="+mn-lt"/>
                <a:ea typeface="+mn-ea"/>
                <a:cs typeface="+mn-cs"/>
              </a:rPr>
              <a:t> Convert categorical variables into a numerical format suitable for machine learning algorithms using methods.</a:t>
            </a:r>
          </a:p>
          <a:p>
            <a:r>
              <a:rPr lang="en-US" altLang="zh-TW" sz="1200" b="1" i="0" kern="1200" dirty="0">
                <a:solidFill>
                  <a:schemeClr val="tx1"/>
                </a:solidFill>
                <a:effectLst/>
                <a:latin typeface="+mn-lt"/>
                <a:ea typeface="+mn-ea"/>
                <a:cs typeface="+mn-cs"/>
              </a:rPr>
              <a:t>Feature Scaling:</a:t>
            </a:r>
            <a:r>
              <a:rPr lang="en-US" altLang="zh-TW" sz="1200" b="0" i="0" kern="1200" dirty="0">
                <a:solidFill>
                  <a:schemeClr val="tx1"/>
                </a:solidFill>
                <a:effectLst/>
                <a:latin typeface="+mn-lt"/>
                <a:ea typeface="+mn-ea"/>
                <a:cs typeface="+mn-cs"/>
              </a:rPr>
              <a:t> Standardize or normalize numerical features to ensure they are on a similar scale, improving model performance.</a:t>
            </a:r>
          </a:p>
          <a:p>
            <a:r>
              <a:rPr lang="en-US" altLang="zh-TW" sz="1200" b="1" i="0" kern="1200" dirty="0">
                <a:solidFill>
                  <a:schemeClr val="tx1"/>
                </a:solidFill>
                <a:effectLst/>
                <a:latin typeface="+mn-lt"/>
                <a:ea typeface="+mn-ea"/>
                <a:cs typeface="+mn-cs"/>
              </a:rPr>
              <a:t>Feature Creation: </a:t>
            </a:r>
            <a:r>
              <a:rPr lang="en-US" altLang="zh-TW" sz="1200" b="0" i="0" kern="1200" dirty="0">
                <a:solidFill>
                  <a:schemeClr val="tx1"/>
                </a:solidFill>
                <a:effectLst/>
                <a:latin typeface="+mn-lt"/>
                <a:ea typeface="+mn-ea"/>
                <a:cs typeface="+mn-cs"/>
              </a:rPr>
              <a:t>Generate new features by combining existing ones to capture relationships between variables.</a:t>
            </a:r>
          </a:p>
          <a:p>
            <a:r>
              <a:rPr lang="en-US" altLang="zh-TW" sz="1200" b="1" i="0" kern="1200" dirty="0">
                <a:solidFill>
                  <a:schemeClr val="tx1"/>
                </a:solidFill>
                <a:effectLst/>
                <a:latin typeface="+mn-lt"/>
                <a:ea typeface="+mn-ea"/>
                <a:cs typeface="+mn-cs"/>
              </a:rPr>
              <a:t>Handling Outliers:</a:t>
            </a:r>
            <a:r>
              <a:rPr lang="en-US" altLang="zh-TW" sz="1200" b="0" i="0" kern="1200" dirty="0">
                <a:solidFill>
                  <a:schemeClr val="tx1"/>
                </a:solidFill>
                <a:effectLst/>
                <a:latin typeface="+mn-lt"/>
                <a:ea typeface="+mn-ea"/>
                <a:cs typeface="+mn-cs"/>
              </a:rPr>
              <a:t> Identify and address outliers in the data through techniques like trimming or transforming the data.</a:t>
            </a:r>
          </a:p>
          <a:p>
            <a:r>
              <a:rPr lang="en-US" altLang="zh-TW" sz="1200" b="1" i="0" kern="1200" dirty="0">
                <a:solidFill>
                  <a:schemeClr val="tx1"/>
                </a:solidFill>
                <a:effectLst/>
                <a:latin typeface="+mn-lt"/>
                <a:ea typeface="+mn-ea"/>
                <a:cs typeface="+mn-cs"/>
              </a:rPr>
              <a:t>Normalization:</a:t>
            </a:r>
            <a:r>
              <a:rPr lang="en-US" altLang="zh-TW" sz="1200" b="0" i="0" kern="1200" dirty="0">
                <a:solidFill>
                  <a:schemeClr val="tx1"/>
                </a:solidFill>
                <a:effectLst/>
                <a:latin typeface="+mn-lt"/>
                <a:ea typeface="+mn-ea"/>
                <a:cs typeface="+mn-cs"/>
              </a:rPr>
              <a:t> Normalize features to bring them to a common scale, important for algorithms sensitive to feature magnitudes.</a:t>
            </a:r>
          </a:p>
          <a:p>
            <a:r>
              <a:rPr lang="en-US" altLang="zh-TW" sz="1200" b="1" i="0" kern="1200" dirty="0">
                <a:solidFill>
                  <a:schemeClr val="tx1"/>
                </a:solidFill>
                <a:effectLst/>
                <a:latin typeface="+mn-lt"/>
                <a:ea typeface="+mn-ea"/>
                <a:cs typeface="+mn-cs"/>
              </a:rPr>
              <a:t>Binning or Discretization:</a:t>
            </a:r>
            <a:r>
              <a:rPr lang="en-US" altLang="zh-TW" sz="1200" b="0" i="0" kern="1200" dirty="0">
                <a:solidFill>
                  <a:schemeClr val="tx1"/>
                </a:solidFill>
                <a:effectLst/>
                <a:latin typeface="+mn-lt"/>
                <a:ea typeface="+mn-ea"/>
                <a:cs typeface="+mn-cs"/>
              </a:rPr>
              <a:t> Convert continuous features into discrete bins to capture specific patterns in certain ranges.</a:t>
            </a:r>
          </a:p>
          <a:p>
            <a:r>
              <a:rPr lang="en-US" altLang="zh-TW" sz="1200" b="1" i="0" kern="1200" dirty="0">
                <a:solidFill>
                  <a:schemeClr val="tx1"/>
                </a:solidFill>
                <a:effectLst/>
                <a:latin typeface="+mn-lt"/>
                <a:ea typeface="+mn-ea"/>
                <a:cs typeface="+mn-cs"/>
              </a:rPr>
              <a:t>Text Data Processing:</a:t>
            </a:r>
            <a:r>
              <a:rPr lang="en-US" altLang="zh-TW" sz="1200" b="0" i="0" kern="1200" dirty="0">
                <a:solidFill>
                  <a:schemeClr val="tx1"/>
                </a:solidFill>
                <a:effectLst/>
                <a:latin typeface="+mn-lt"/>
                <a:ea typeface="+mn-ea"/>
                <a:cs typeface="+mn-cs"/>
              </a:rPr>
              <a:t> If dealing with text data, perform tasks such as tokenization, stemming, and removing stop words.</a:t>
            </a:r>
          </a:p>
          <a:p>
            <a:r>
              <a:rPr lang="en-US" altLang="zh-TW" sz="1200" b="1" i="0" kern="1200" dirty="0">
                <a:solidFill>
                  <a:schemeClr val="tx1"/>
                </a:solidFill>
                <a:effectLst/>
                <a:latin typeface="+mn-lt"/>
                <a:ea typeface="+mn-ea"/>
                <a:cs typeface="+mn-cs"/>
              </a:rPr>
              <a:t>Time Series Features:</a:t>
            </a:r>
            <a:r>
              <a:rPr lang="en-US" altLang="zh-TW" sz="1200" b="0" i="0" kern="1200" dirty="0">
                <a:solidFill>
                  <a:schemeClr val="tx1"/>
                </a:solidFill>
                <a:effectLst/>
                <a:latin typeface="+mn-lt"/>
                <a:ea typeface="+mn-ea"/>
                <a:cs typeface="+mn-cs"/>
              </a:rPr>
              <a:t> Extract relevant </a:t>
            </a:r>
            <a:r>
              <a:rPr lang="en-US" altLang="zh-TW" sz="1200" b="0" i="0" kern="1200" dirty="0" err="1">
                <a:solidFill>
                  <a:schemeClr val="tx1"/>
                </a:solidFill>
                <a:effectLst/>
                <a:latin typeface="+mn-lt"/>
                <a:ea typeface="+mn-ea"/>
                <a:cs typeface="+mn-cs"/>
              </a:rPr>
              <a:t>timebased</a:t>
            </a:r>
            <a:r>
              <a:rPr lang="en-US" altLang="zh-TW" sz="1200" b="0" i="0" kern="1200" dirty="0">
                <a:solidFill>
                  <a:schemeClr val="tx1"/>
                </a:solidFill>
                <a:effectLst/>
                <a:latin typeface="+mn-lt"/>
                <a:ea typeface="+mn-ea"/>
                <a:cs typeface="+mn-cs"/>
              </a:rPr>
              <a:t> features such as lag features or rolling statistics for time series data.</a:t>
            </a:r>
          </a:p>
          <a:p>
            <a:r>
              <a:rPr lang="en-US" altLang="zh-TW" sz="1200" b="1" i="0" kern="1200" dirty="0">
                <a:solidFill>
                  <a:schemeClr val="tx1"/>
                </a:solidFill>
                <a:effectLst/>
                <a:latin typeface="+mn-lt"/>
                <a:ea typeface="+mn-ea"/>
                <a:cs typeface="+mn-cs"/>
              </a:rPr>
              <a:t>Vector Features: </a:t>
            </a:r>
            <a:r>
              <a:rPr lang="en-US" altLang="zh-TW" sz="1200" b="0" i="0" kern="1200" dirty="0">
                <a:solidFill>
                  <a:schemeClr val="tx1"/>
                </a:solidFill>
                <a:effectLst/>
                <a:latin typeface="+mn-lt"/>
                <a:ea typeface="+mn-ea"/>
                <a:cs typeface="+mn-cs"/>
              </a:rPr>
              <a:t>Vector features are commonly used for training in machine learning. In machine learning, data is represented in the form of features, and these features are often organized into vectors. A vector is a mathematical object that has both magnitude and direction and can be represented as an array of numbers.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BD5CA-6D96-4380-B87F-7DF618C14C9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621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12716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202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43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4</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173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3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16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6567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閾值很低</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模型會傾向於將更多的實例預測為正類，這可能會導致高召回率（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高），因為幾乎所有的正類實例都會被捕捉到。</a:t>
            </a:r>
          </a:p>
          <a:p>
            <a:pPr lvl="1"/>
            <a:r>
              <a:rPr lang="zh-TW" altLang="en-US" sz="1200" b="0" i="0" kern="1200" dirty="0">
                <a:solidFill>
                  <a:schemeClr val="tx1"/>
                </a:solidFill>
                <a:effectLst/>
                <a:latin typeface="+mn-lt"/>
                <a:ea typeface="+mn-ea"/>
                <a:cs typeface="+mn-cs"/>
              </a:rPr>
              <a:t>然而，這也可能導致低精確度（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低），因為許多實際上是負類的實例也被錯誤地預測為正類。</a:t>
            </a:r>
          </a:p>
          <a:p>
            <a:r>
              <a:rPr lang="zh-TW" altLang="en-US" sz="1200" b="1" i="0" kern="1200" dirty="0">
                <a:solidFill>
                  <a:schemeClr val="tx1"/>
                </a:solidFill>
                <a:effectLst/>
                <a:latin typeface="+mn-lt"/>
                <a:ea typeface="+mn-ea"/>
                <a:cs typeface="+mn-cs"/>
              </a:rPr>
              <a:t>閾值很高</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0.9</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模型會更加保守，只有當它非常確信一個實例是正類時才會進行預測，導致高精確度（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高），因為預測為正類的實例中真正的正類比例較高。</a:t>
            </a:r>
          </a:p>
          <a:p>
            <a:pPr lvl="1"/>
            <a:r>
              <a:rPr lang="zh-TW" altLang="en-US" sz="1200" b="0" i="0" kern="1200" dirty="0">
                <a:solidFill>
                  <a:schemeClr val="tx1"/>
                </a:solidFill>
                <a:effectLst/>
                <a:latin typeface="+mn-lt"/>
                <a:ea typeface="+mn-ea"/>
                <a:cs typeface="+mn-cs"/>
              </a:rPr>
              <a:t>但這也可能導致低召回率（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低），因為許多正類實例可能由於模型不夠確信而未被預測出來。</a:t>
            </a:r>
          </a:p>
          <a:p>
            <a:r>
              <a:rPr lang="zh-TW" altLang="en-US" sz="1200" b="1" i="0" kern="1200" dirty="0">
                <a:solidFill>
                  <a:schemeClr val="tx1"/>
                </a:solidFill>
                <a:effectLst/>
                <a:latin typeface="+mn-lt"/>
                <a:ea typeface="+mn-ea"/>
                <a:cs typeface="+mn-cs"/>
              </a:rPr>
              <a:t>中間閾值</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0.5</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通常被用作平衡點，試圖達到精確度和召回率的平衡。這是一個常見的初始選擇，可以根據具體應用場景進一步微調。</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7454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063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036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7159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5375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128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637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341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88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446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EC087-3FF6-4FB2-8D73-D89312097E9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776B58F-BB82-434D-AAE9-25D6D9D16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D927DD0-7E5D-41F2-BE87-9B77236D6BB8}"/>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CAF90789-9EBF-4650-BE4E-1833935C659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AF6305-9142-4DD4-98A3-EDAD6E9425C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59925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64A3EA-8E80-4E89-9334-00116802B9F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8DCE8AA-4235-4488-995D-ABF574B961E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605B86-BB62-43DF-BDA8-978153B81E92}"/>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2C781EF9-B91B-4A98-885B-588F732310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6A7E3F-460C-40E0-8AA1-81E6389633FA}"/>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8722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ED7548C-148B-4CAC-A7A3-61E9B5322ED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4D93AC-CADE-4E47-ACB3-376994A5830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122AE1-7B3F-4010-8064-37755578F36C}"/>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46C6FEFD-D152-4B23-B1F3-920774D534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995078-DFD5-48AB-947F-D6CEBDEEE25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114937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0857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7111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9811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2024/5/7</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1255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2024/5/7</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556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2024/5/7</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44631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2024/5/7</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7144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2024/5/7</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70908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3B277-CB94-454A-B7E8-F79833BE20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E3CFCF8-B020-463E-801D-6BC89723B71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56C264-8BF2-45AE-96D8-14C4A76BBD26}"/>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FAA796E9-6376-40E6-9528-559CF62C98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EA588F-96DF-49B1-9362-3E7DB22CCE5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23511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2024/5/7</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96354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7569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78602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3503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422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1456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4355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02B93-DA9B-4E41-9A22-D98700B7FEE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84FFE00-A332-4485-B40D-1412CDF0D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D663E4-562C-4883-94F7-FA6C3BD7F986}"/>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7E3D23FF-9DD7-4831-BB39-66EC68E24C7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C7B046-154E-4595-A565-117DE370486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7149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E81B8-625F-4DEA-A0FE-52685CD198B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49B16CA-A4ED-4209-AD85-357746ED0C6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9F819C4-F9A6-4D07-A45E-9D4F753165C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013FC28-41CF-43C9-81F0-F704A7BF48D9}"/>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6" name="頁尾版面配置區 5">
            <a:extLst>
              <a:ext uri="{FF2B5EF4-FFF2-40B4-BE49-F238E27FC236}">
                <a16:creationId xmlns:a16="http://schemas.microsoft.com/office/drawing/2014/main" id="{8F7B3C71-DB6C-488D-B67C-4CA6B0055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622AF-01B9-4020-93EB-EA7330FE391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97177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82A66-975E-419A-8380-36FD01A7016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1900270-C903-4A3B-8D55-AC6214FC2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EB43DD9-B7D4-4555-9833-BE7F9A23C57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6557DC9-961B-45D6-B946-0C6262D2E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4275754-98F6-41EA-9FBC-EFA5E5FB07C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E79FE90-0D8B-4BD6-BFB3-1A82FAF27587}"/>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8" name="頁尾版面配置區 7">
            <a:extLst>
              <a:ext uri="{FF2B5EF4-FFF2-40B4-BE49-F238E27FC236}">
                <a16:creationId xmlns:a16="http://schemas.microsoft.com/office/drawing/2014/main" id="{6643A785-CA5C-4B43-A793-3605D4F7C2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5A817A1-5E56-45DE-B1AD-7801092361F1}"/>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58709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26167-2DB8-415C-80B5-85443226B5A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B2C2722-7F24-421A-A60E-A06D01717F72}"/>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4" name="頁尾版面配置區 3">
            <a:extLst>
              <a:ext uri="{FF2B5EF4-FFF2-40B4-BE49-F238E27FC236}">
                <a16:creationId xmlns:a16="http://schemas.microsoft.com/office/drawing/2014/main" id="{65D60EA1-998F-4A95-9888-8196712DCC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90075AC-BD2F-4731-A1F3-4E8579D5E97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33237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43D3289-840A-4B2F-8BE8-EE161BB95ED9}"/>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3" name="頁尾版面配置區 2">
            <a:extLst>
              <a:ext uri="{FF2B5EF4-FFF2-40B4-BE49-F238E27FC236}">
                <a16:creationId xmlns:a16="http://schemas.microsoft.com/office/drawing/2014/main" id="{1847D335-6CA5-4027-8E2D-205F7B1C205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FDB5070-CCDB-4FCB-BC05-180476C9EF88}"/>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8879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8ED7-5A54-4EE9-8FBD-5AD0B7A1BDA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8156E46-1F02-4452-B42F-931997292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BBABCCF-A1D6-44AD-ACBF-E4AA2957A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7BECE7-0029-4C33-96BD-40E33FEE6FD4}"/>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6" name="頁尾版面配置區 5">
            <a:extLst>
              <a:ext uri="{FF2B5EF4-FFF2-40B4-BE49-F238E27FC236}">
                <a16:creationId xmlns:a16="http://schemas.microsoft.com/office/drawing/2014/main" id="{58110DB8-B209-4983-9272-C08288A765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1CB1EE-A20C-4234-B93E-A99CED4E06B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27055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1D550-D94D-4057-B49A-08A6355E97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4164461-ACE9-4708-8681-9D1F23C22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CCD611F-9947-4DE2-988D-7CFF50B5A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FD02AB0-FA8B-487E-B76B-D87B8D9215AF}"/>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6" name="頁尾版面配置區 5">
            <a:extLst>
              <a:ext uri="{FF2B5EF4-FFF2-40B4-BE49-F238E27FC236}">
                <a16:creationId xmlns:a16="http://schemas.microsoft.com/office/drawing/2014/main" id="{A9A32E64-CD3B-4153-A7A9-671EB3434C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11F7C79-DF97-4CD0-9580-B72FE07D260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541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E8231C-B95F-4AE7-A57E-EFF4936C6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A1AC7B-3D1E-4D12-B350-E420E809F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DD3C59-245E-4551-8948-E0EE0726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A6B93D69-6D9F-486B-8CDF-5539A74CA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9D219FF-1810-4156-9B19-04378CD9A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1337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40890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6398431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229.png"/></Relationships>
</file>

<file path=ppt/slides/_rels/slide101.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24.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02.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7.png"/><Relationship Id="rId7" Type="http://schemas.openxmlformats.org/officeDocument/2006/relationships/image" Target="../media/image241.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 Id="rId9" Type="http://schemas.openxmlformats.org/officeDocument/2006/relationships/image" Target="../media/image49.png"/></Relationships>
</file>

<file path=ppt/slides/_rels/slide10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244.jpeg"/><Relationship Id="rId5" Type="http://schemas.openxmlformats.org/officeDocument/2006/relationships/image" Target="../media/image243.jpeg"/><Relationship Id="rId4" Type="http://schemas.openxmlformats.org/officeDocument/2006/relationships/image" Target="../media/image238.png"/></Relationships>
</file>

<file path=ppt/slides/_rels/slide109.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jpe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252.png"/><Relationship Id="rId4" Type="http://schemas.openxmlformats.org/officeDocument/2006/relationships/image" Target="../media/image251.png"/></Relationships>
</file>

<file path=ppt/slides/_rels/slide11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4.xml"/><Relationship Id="rId4" Type="http://schemas.openxmlformats.org/officeDocument/2006/relationships/image" Target="../media/image255.png"/></Relationships>
</file>

<file path=ppt/slides/_rels/slide11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4.xml"/><Relationship Id="rId4" Type="http://schemas.openxmlformats.org/officeDocument/2006/relationships/image" Target="../media/image260.png"/></Relationships>
</file>

<file path=ppt/slides/_rels/slide11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4.xml"/><Relationship Id="rId4" Type="http://schemas.openxmlformats.org/officeDocument/2006/relationships/image" Target="../media/image263.png"/></Relationships>
</file>

<file path=ppt/slides/_rels/slide11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1.png"/><Relationship Id="rId3" Type="http://schemas.openxmlformats.org/officeDocument/2006/relationships/image" Target="../media/image250.png"/><Relationship Id="rId7" Type="http://schemas.openxmlformats.org/officeDocument/2006/relationships/image" Target="../media/image267.png"/><Relationship Id="rId12" Type="http://schemas.openxmlformats.org/officeDocument/2006/relationships/image" Target="../media/image239.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266.png"/><Relationship Id="rId11" Type="http://schemas.openxmlformats.org/officeDocument/2006/relationships/image" Target="../media/image240.png"/><Relationship Id="rId5" Type="http://schemas.openxmlformats.org/officeDocument/2006/relationships/image" Target="../media/image265.png"/><Relationship Id="rId15" Type="http://schemas.openxmlformats.org/officeDocument/2006/relationships/image" Target="../media/image273.png"/><Relationship Id="rId10" Type="http://schemas.openxmlformats.org/officeDocument/2006/relationships/image" Target="../media/image270.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50.png"/><Relationship Id="rId7" Type="http://schemas.openxmlformats.org/officeDocument/2006/relationships/image" Target="../media/image267.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266.png"/><Relationship Id="rId11" Type="http://schemas.microsoft.com/office/2007/relationships/hdphoto" Target="../media/hdphoto34.wdp"/><Relationship Id="rId5" Type="http://schemas.openxmlformats.org/officeDocument/2006/relationships/image" Target="../media/image265.png"/><Relationship Id="rId10" Type="http://schemas.openxmlformats.org/officeDocument/2006/relationships/image" Target="../media/image275.png"/><Relationship Id="rId4" Type="http://schemas.openxmlformats.org/officeDocument/2006/relationships/image" Target="../media/image264.png"/><Relationship Id="rId9" Type="http://schemas.microsoft.com/office/2007/relationships/hdphoto" Target="../media/hdphoto33.wdp"/></Relationships>
</file>

<file path=ppt/slides/_rels/slide118.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image" Target="../media/image276.png"/><Relationship Id="rId1" Type="http://schemas.openxmlformats.org/officeDocument/2006/relationships/slideLayout" Target="../slideLayouts/slideLayout24.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119.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84.png"/><Relationship Id="rId2" Type="http://schemas.openxmlformats.org/officeDocument/2006/relationships/image" Target="../media/image277.png"/><Relationship Id="rId1" Type="http://schemas.openxmlformats.org/officeDocument/2006/relationships/slideLayout" Target="../slideLayouts/slideLayout24.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75.png"/><Relationship Id="rId3" Type="http://schemas.openxmlformats.org/officeDocument/2006/relationships/image" Target="../media/image250.png"/><Relationship Id="rId7" Type="http://schemas.openxmlformats.org/officeDocument/2006/relationships/image" Target="../media/image267.png"/><Relationship Id="rId12" Type="http://schemas.microsoft.com/office/2007/relationships/hdphoto" Target="../media/hdphoto33.wdp"/><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266.png"/><Relationship Id="rId11" Type="http://schemas.openxmlformats.org/officeDocument/2006/relationships/image" Target="../media/image274.png"/><Relationship Id="rId5" Type="http://schemas.openxmlformats.org/officeDocument/2006/relationships/image" Target="../media/image265.png"/><Relationship Id="rId10" Type="http://schemas.openxmlformats.org/officeDocument/2006/relationships/image" Target="../media/image286.png"/><Relationship Id="rId4" Type="http://schemas.openxmlformats.org/officeDocument/2006/relationships/image" Target="../media/image264.png"/><Relationship Id="rId9" Type="http://schemas.microsoft.com/office/2007/relationships/hdphoto" Target="../media/hdphoto35.wdp"/><Relationship Id="rId14" Type="http://schemas.microsoft.com/office/2007/relationships/hdphoto" Target="../media/hdphoto34.wdp"/></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7.png"/><Relationship Id="rId7" Type="http://schemas.microsoft.com/office/2007/relationships/hdphoto" Target="../media/hdphoto36.wdp"/><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2.png"/><Relationship Id="rId4" Type="http://schemas.openxmlformats.org/officeDocument/2006/relationships/image" Target="../media/image288.png"/><Relationship Id="rId9" Type="http://schemas.microsoft.com/office/2007/relationships/hdphoto" Target="../media/hdphoto37.wdp"/></Relationships>
</file>

<file path=ppt/slides/_rels/slide12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12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296.png"/><Relationship Id="rId4" Type="http://schemas.openxmlformats.org/officeDocument/2006/relationships/image" Target="../media/image295.png"/></Relationships>
</file>

<file path=ppt/slides/_rels/slide125.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38.xml"/><Relationship Id="rId1" Type="http://schemas.openxmlformats.org/officeDocument/2006/relationships/slideLayout" Target="../slideLayouts/slideLayout23.xml"/><Relationship Id="rId5" Type="http://schemas.openxmlformats.org/officeDocument/2006/relationships/image" Target="../media/image296.png"/><Relationship Id="rId4" Type="http://schemas.openxmlformats.org/officeDocument/2006/relationships/image" Target="../media/image295.png"/></Relationships>
</file>

<file path=ppt/slides/_rels/slide12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95.png"/><Relationship Id="rId7" Type="http://schemas.openxmlformats.org/officeDocument/2006/relationships/image" Target="../media/image299.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png"/><Relationship Id="rId4" Type="http://schemas.openxmlformats.org/officeDocument/2006/relationships/image" Target="../media/image296.png"/><Relationship Id="rId9" Type="http://schemas.openxmlformats.org/officeDocument/2006/relationships/image" Target="../media/image30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305.svg"/><Relationship Id="rId5" Type="http://schemas.openxmlformats.org/officeDocument/2006/relationships/image" Target="../media/image304.png"/><Relationship Id="rId4" Type="http://schemas.openxmlformats.org/officeDocument/2006/relationships/image" Target="../media/image303.png"/></Relationships>
</file>

<file path=ppt/slides/_rels/slide12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307.png"/><Relationship Id="rId4" Type="http://schemas.openxmlformats.org/officeDocument/2006/relationships/image" Target="../media/image30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microsoft.com/office/2007/relationships/hdphoto" Target="../media/hdphoto5.wdp"/></Relationships>
</file>

<file path=ppt/slides/_rels/slide13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131.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310.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9.png"/></Relationships>
</file>

<file path=ppt/slides/_rels/slide132.xml.rels><?xml version="1.0" encoding="UTF-8" standalone="yes"?>
<Relationships xmlns="http://schemas.openxmlformats.org/package/2006/relationships"><Relationship Id="rId3" Type="http://schemas.openxmlformats.org/officeDocument/2006/relationships/hyperlink" Target="https://www.google.com/url?sa=i&amp;url=https%3A%2F%2Fmakeagif.com%2Fgif%2Fsvm-with-polynomial-kernel-visualization-kL5RYf&amp;psig=AOvVaw20veZZhdU5tUjFvW17tpuu&amp;ust=1715250237238000&amp;source=images&amp;cd=vfe&amp;opi=89978449&amp;ved=0CBIQjhxqFwoTCMjV5aHr_YUDFQAAAAAdAAAAABAS" TargetMode="External"/><Relationship Id="rId2" Type="http://schemas.openxmlformats.org/officeDocument/2006/relationships/image" Target="../media/image311.gif"/><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13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316.png"/></Relationships>
</file>

<file path=ppt/slides/_rels/slide13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318.png"/></Relationships>
</file>

<file path=ppt/slides/_rels/slide13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320.png"/><Relationship Id="rId4" Type="http://schemas.openxmlformats.org/officeDocument/2006/relationships/image" Target="../media/image319.png"/></Relationships>
</file>

<file path=ppt/slides/_rels/slide13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322.png"/><Relationship Id="rId4" Type="http://schemas.openxmlformats.org/officeDocument/2006/relationships/image" Target="../media/image321.png"/></Relationships>
</file>

<file path=ppt/slides/_rels/slide13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324.png"/><Relationship Id="rId4" Type="http://schemas.microsoft.com/office/2007/relationships/hdphoto" Target="../media/hdphoto38.wdp"/></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40.xml.rels><?xml version="1.0" encoding="UTF-8" standalone="yes"?>
<Relationships xmlns="http://schemas.openxmlformats.org/package/2006/relationships"><Relationship Id="rId3" Type="http://schemas.openxmlformats.org/officeDocument/2006/relationships/hyperlink" Target="https://www.slideshare.net/ankitksharma/svm-37753690"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 Id="rId6" Type="http://schemas.openxmlformats.org/officeDocument/2006/relationships/hyperlink" Target="https://zhuanlan.zhihu.com/p/104383162" TargetMode="External"/><Relationship Id="rId5" Type="http://schemas.openxmlformats.org/officeDocument/2006/relationships/hyperlink" Target="https://maniksonituts.medium.com/what-is-kernel-support-vector-machine-svm-2685d2dec4fa" TargetMode="External"/><Relationship Id="rId4" Type="http://schemas.openxmlformats.org/officeDocument/2006/relationships/hyperlink" Target="https://www.cs.toronto.edu/~urtasun/courses/CSC411_Fall16/16_svm.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6.png"/><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67.gif"/></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microsoft.com/office/2007/relationships/hdphoto" Target="../media/hdphoto11.wdp"/><Relationship Id="rId5" Type="http://schemas.openxmlformats.org/officeDocument/2006/relationships/image" Target="../media/image70.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simranjeetsingh1497/the-ultimate-guide-to-machine-learning-from-eda-to-model-deployment-part-2-e56ac58785f8"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3.xml"/><Relationship Id="rId6" Type="http://schemas.openxmlformats.org/officeDocument/2006/relationships/image" Target="../media/image99.jpeg"/><Relationship Id="rId5" Type="http://schemas.openxmlformats.org/officeDocument/2006/relationships/image" Target="../media/image98.gif"/><Relationship Id="rId4" Type="http://schemas.openxmlformats.org/officeDocument/2006/relationships/image" Target="../media/image97.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6" Type="http://schemas.openxmlformats.org/officeDocument/2006/relationships/image" Target="../media/image96.jpeg"/><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8.gif"/><Relationship Id="rId2"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97.gif"/><Relationship Id="rId5" Type="http://schemas.openxmlformats.org/officeDocument/2006/relationships/image" Target="../media/image96.jpeg"/><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5.png"/><Relationship Id="rId1" Type="http://schemas.openxmlformats.org/officeDocument/2006/relationships/slideLayout" Target="../slideLayouts/slideLayout23.xml"/><Relationship Id="rId5" Type="http://schemas.microsoft.com/office/2007/relationships/hdphoto" Target="../media/hdphoto14.wdp"/><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3.xml"/><Relationship Id="rId6" Type="http://schemas.microsoft.com/office/2007/relationships/hdphoto" Target="../media/hdphoto15.wdp"/><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4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microsoft.com/office/2007/relationships/hdphoto" Target="../media/hdphoto17.wdp"/><Relationship Id="rId2" Type="http://schemas.openxmlformats.org/officeDocument/2006/relationships/image" Target="../media/image124.png"/><Relationship Id="rId1" Type="http://schemas.openxmlformats.org/officeDocument/2006/relationships/slideLayout" Target="../slideLayouts/slideLayout2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8.wdp"/><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3.xml"/><Relationship Id="rId6" Type="http://schemas.microsoft.com/office/2007/relationships/hdphoto" Target="../media/hdphoto19.wdp"/><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5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gif"/><Relationship Id="rId2" Type="http://schemas.openxmlformats.org/officeDocument/2006/relationships/image" Target="../media/image138.png"/><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42.png"/><Relationship Id="rId10" Type="http://schemas.microsoft.com/office/2007/relationships/hdphoto" Target="../media/hdphoto21.wdp"/><Relationship Id="rId4" Type="http://schemas.microsoft.com/office/2007/relationships/hdphoto" Target="../media/hdphoto20.wdp"/><Relationship Id="rId9" Type="http://schemas.openxmlformats.org/officeDocument/2006/relationships/image" Target="../media/image146.png"/></Relationships>
</file>

<file path=ppt/slides/_rels/slide5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37.png"/><Relationship Id="rId1" Type="http://schemas.openxmlformats.org/officeDocument/2006/relationships/slideLayout" Target="../slideLayouts/slideLayout23.xml"/><Relationship Id="rId6" Type="http://schemas.openxmlformats.org/officeDocument/2006/relationships/image" Target="../media/image138.png"/><Relationship Id="rId5" Type="http://schemas.openxmlformats.org/officeDocument/2006/relationships/image" Target="../media/image148.png"/><Relationship Id="rId4" Type="http://schemas.openxmlformats.org/officeDocument/2006/relationships/image" Target="../media/image147.png"/></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155.jpeg"/><Relationship Id="rId2"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56.png"/><Relationship Id="rId1" Type="http://schemas.openxmlformats.org/officeDocument/2006/relationships/slideLayout" Target="../slideLayouts/slideLayout23.xml"/><Relationship Id="rId4" Type="http://schemas.openxmlformats.org/officeDocument/2006/relationships/image" Target="../media/image157.png"/></Relationships>
</file>

<file path=ppt/slides/_rels/slide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3.xml"/><Relationship Id="rId5" Type="http://schemas.openxmlformats.org/officeDocument/2006/relationships/image" Target="../media/image160.gif"/><Relationship Id="rId4" Type="http://schemas.microsoft.com/office/2007/relationships/hdphoto" Target="../media/hdphoto2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slideLayout" Target="../slideLayouts/slideLayout23.xml"/><Relationship Id="rId6" Type="http://schemas.microsoft.com/office/2007/relationships/hdphoto" Target="../media/hdphoto25.wdp"/><Relationship Id="rId5" Type="http://schemas.openxmlformats.org/officeDocument/2006/relationships/image" Target="../media/image163.png"/><Relationship Id="rId4" Type="http://schemas.microsoft.com/office/2007/relationships/hdphoto" Target="../media/hdphoto2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23.xml"/><Relationship Id="rId6" Type="http://schemas.openxmlformats.org/officeDocument/2006/relationships/image" Target="../media/image168.png"/><Relationship Id="rId5" Type="http://schemas.microsoft.com/office/2007/relationships/hdphoto" Target="../media/hdphoto27.wdp"/><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3.xml"/><Relationship Id="rId6" Type="http://schemas.openxmlformats.org/officeDocument/2006/relationships/image" Target="../media/image172.png"/><Relationship Id="rId5" Type="http://schemas.microsoft.com/office/2007/relationships/hdphoto" Target="../media/hdphoto28.wdp"/><Relationship Id="rId4" Type="http://schemas.openxmlformats.org/officeDocument/2006/relationships/image" Target="../media/image171.png"/></Relationships>
</file>

<file path=ppt/slides/_rels/slide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77.png"/><Relationship Id="rId4" Type="http://schemas.openxmlformats.org/officeDocument/2006/relationships/image" Target="../media/image176.png"/></Relationships>
</file>

<file path=ppt/slides/_rels/slide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84.png"/><Relationship Id="rId4" Type="http://schemas.openxmlformats.org/officeDocument/2006/relationships/image" Target="../media/image183.png"/></Relationships>
</file>

<file path=ppt/slides/_rels/slide7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87.png"/><Relationship Id="rId4" Type="http://schemas.openxmlformats.org/officeDocument/2006/relationships/image" Target="../media/image1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52.png"/><Relationship Id="rId4" Type="http://schemas.openxmlformats.org/officeDocument/2006/relationships/image" Target="../media/image192.png"/></Relationships>
</file>

<file path=ppt/slides/_rels/slide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93.png"/><Relationship Id="rId7"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195.png"/><Relationship Id="rId5" Type="http://schemas.openxmlformats.org/officeDocument/2006/relationships/image" Target="../media/image192.png"/><Relationship Id="rId10" Type="http://schemas.openxmlformats.org/officeDocument/2006/relationships/image" Target="../media/image189.png"/><Relationship Id="rId4" Type="http://schemas.openxmlformats.org/officeDocument/2006/relationships/image" Target="../media/image194.png"/><Relationship Id="rId9" Type="http://schemas.openxmlformats.org/officeDocument/2006/relationships/image" Target="../media/image153.png"/></Relationships>
</file>

<file path=ppt/slides/_rels/slide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194.png"/><Relationship Id="rId5" Type="http://schemas.openxmlformats.org/officeDocument/2006/relationships/image" Target="../media/image198.png"/><Relationship Id="rId4" Type="http://schemas.openxmlformats.org/officeDocument/2006/relationships/image" Target="../media/image19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microsoft.com/office/2007/relationships/hdphoto" Target="../media/hdphoto31.wdp"/><Relationship Id="rId2" Type="http://schemas.openxmlformats.org/officeDocument/2006/relationships/image" Target="../media/image199.png"/><Relationship Id="rId1" Type="http://schemas.openxmlformats.org/officeDocument/2006/relationships/slideLayout" Target="../slideLayouts/slideLayout23.xml"/><Relationship Id="rId6" Type="http://schemas.openxmlformats.org/officeDocument/2006/relationships/image" Target="../media/image202.png"/><Relationship Id="rId5" Type="http://schemas.microsoft.com/office/2007/relationships/hdphoto" Target="../media/hdphoto30.wdp"/><Relationship Id="rId4" Type="http://schemas.openxmlformats.org/officeDocument/2006/relationships/image" Target="../media/image201.png"/></Relationships>
</file>

<file path=ppt/slides/_rels/slide8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4.png"/><Relationship Id="rId1" Type="http://schemas.openxmlformats.org/officeDocument/2006/relationships/slideLayout" Target="../slideLayouts/slideLayout23.xml"/><Relationship Id="rId5" Type="http://schemas.openxmlformats.org/officeDocument/2006/relationships/image" Target="../media/image206.png"/><Relationship Id="rId4" Type="http://schemas.openxmlformats.org/officeDocument/2006/relationships/image" Target="../media/image205.png"/></Relationships>
</file>

<file path=ppt/slides/_rels/slide8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07.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4.xml"/><Relationship Id="rId4" Type="http://schemas.openxmlformats.org/officeDocument/2006/relationships/image" Target="../media/image214.png"/></Relationships>
</file>

<file path=ppt/slides/_rels/slide9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219.png"/><Relationship Id="rId5" Type="http://schemas.openxmlformats.org/officeDocument/2006/relationships/image" Target="../media/image218.gif"/><Relationship Id="rId4" Type="http://schemas.openxmlformats.org/officeDocument/2006/relationships/image" Target="../media/image217.gif"/></Relationships>
</file>

<file path=ppt/slides/_rels/slide9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6.xml"/><Relationship Id="rId5" Type="http://schemas.openxmlformats.org/officeDocument/2006/relationships/hyperlink" Target="https://www.researchgate.net/publication/367161027_Assessment_of_Convolutional_Neural_Network_Pre-Trained_Models_for_Detection_and_Orientation_of_Cracks?_tp=eyJjb250ZXh0Ijp7ImZpcnN0UGFnZSI6Il9kaXJlY3QiLCJwYWdlIjoiX2RpcmVjdCJ9fQ" TargetMode="External"/><Relationship Id="rId4" Type="http://schemas.openxmlformats.org/officeDocument/2006/relationships/image" Target="../media/image224.png"/></Relationships>
</file>

<file path=ppt/slides/_rels/slide9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6.xml"/><Relationship Id="rId6" Type="http://schemas.openxmlformats.org/officeDocument/2006/relationships/hyperlink" Target="https://www.researchgate.net/publication/336676712_Interaction-Based_Behavioral_Analysis_of_Twitter_Social_Network_Accounts?_tp=eyJjb250ZXh0Ijp7ImZpcnN0UGFnZSI6Il9kaXJlY3QiLCJwYWdlIjoiX2RpcmVjdCJ9fQ" TargetMode="External"/><Relationship Id="rId5" Type="http://schemas.openxmlformats.org/officeDocument/2006/relationships/image" Target="../media/image227.png"/><Relationship Id="rId4" Type="http://schemas.microsoft.com/office/2007/relationships/hdphoto" Target="../media/hdphoto32.wdp"/></Relationships>
</file>

<file path=ppt/slides/_rels/slide98.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B35C67-4C90-4826-A46F-5E3BC89D3CD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時間花費</a:t>
            </a:r>
          </a:p>
        </p:txBody>
      </p:sp>
      <p:sp>
        <p:nvSpPr>
          <p:cNvPr id="5" name="矩形 4">
            <a:extLst>
              <a:ext uri="{FF2B5EF4-FFF2-40B4-BE49-F238E27FC236}">
                <a16:creationId xmlns:a16="http://schemas.microsoft.com/office/drawing/2014/main" id="{0B6FDD52-9601-49D9-8A10-B6A974882BE9}"/>
              </a:ext>
            </a:extLst>
          </p:cNvPr>
          <p:cNvSpPr/>
          <p:nvPr/>
        </p:nvSpPr>
        <p:spPr>
          <a:xfrm>
            <a:off x="355600" y="9588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 data scientists spend the most time doing</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06FFCB5-95DA-4FF4-B641-3A25308336F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0173"/>
          <a:stretch/>
        </p:blipFill>
        <p:spPr>
          <a:xfrm>
            <a:off x="5969530" y="2116666"/>
            <a:ext cx="5705475" cy="2743200"/>
          </a:xfrm>
          <a:prstGeom prst="rect">
            <a:avLst/>
          </a:prstGeom>
        </p:spPr>
      </p:pic>
      <p:pic>
        <p:nvPicPr>
          <p:cNvPr id="7" name="圖片 6">
            <a:extLst>
              <a:ext uri="{FF2B5EF4-FFF2-40B4-BE49-F238E27FC236}">
                <a16:creationId xmlns:a16="http://schemas.microsoft.com/office/drawing/2014/main" id="{98A7B1F1-D614-4243-8EFB-7E83B371E88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45" b="50442"/>
          <a:stretch/>
        </p:blipFill>
        <p:spPr>
          <a:xfrm>
            <a:off x="262996" y="2345268"/>
            <a:ext cx="5705475" cy="2599266"/>
          </a:xfrm>
          <a:prstGeom prst="rect">
            <a:avLst/>
          </a:prstGeom>
        </p:spPr>
      </p:pic>
      <p:sp>
        <p:nvSpPr>
          <p:cNvPr id="8" name="矩形 7">
            <a:extLst>
              <a:ext uri="{FF2B5EF4-FFF2-40B4-BE49-F238E27FC236}">
                <a16:creationId xmlns:a16="http://schemas.microsoft.com/office/drawing/2014/main" id="{CC738867-3F9D-42E7-9845-CC4F1008CA0C}"/>
              </a:ext>
            </a:extLst>
          </p:cNvPr>
          <p:cNvSpPr/>
          <p:nvPr/>
        </p:nvSpPr>
        <p:spPr>
          <a:xfrm>
            <a:off x="30649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67687BDB-66D3-4A7A-881A-E0C435379AC5}"/>
              </a:ext>
            </a:extLst>
          </p:cNvPr>
          <p:cNvSpPr/>
          <p:nvPr/>
        </p:nvSpPr>
        <p:spPr>
          <a:xfrm>
            <a:off x="87291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2260423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鄰近點選擇（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Nearest Neighbors Selection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通過選擇與新樣本最接近的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個已知樣本（即最鄰近點），並基於這些鄰近點的類別來預測新樣本的類別。這種方法不需要明確的數據映射或轉換，而是直接在原始數據空間中進行操作。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距離計算（</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Distance Calculation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中，計算新樣本與每個訓練樣本之間的距離是決定最近鄰居的關鍵步驟。常用的距離度量方法包括歐幾里得距離、曼哈頓距離和切比雪夫距離等。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投票機制（</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Voting Mechanism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一旦選定了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個最鄰近的點，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會使用投票機制來決定新樣本的類別。如果是分類問題，最常見的類別（在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個鄰近點中）會被選為預測結果；如果是回歸問題，則可能計算這些鄰近點的平均值或加權平均值。</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sp>
        <p:nvSpPr>
          <p:cNvPr id="2" name="矩形 1">
            <a:extLst>
              <a:ext uri="{FF2B5EF4-FFF2-40B4-BE49-F238E27FC236}">
                <a16:creationId xmlns:a16="http://schemas.microsoft.com/office/drawing/2014/main" id="{729EAB5E-D95C-4591-B53C-72B33CE5C78C}"/>
              </a:ext>
            </a:extLst>
          </p:cNvPr>
          <p:cNvSpPr/>
          <p:nvPr/>
        </p:nvSpPr>
        <p:spPr>
          <a:xfrm>
            <a:off x="7248128" y="5229200"/>
            <a:ext cx="43204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：選擇鄰居的數量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：根據歐幾里得距離，找出新數據點的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個最近鄰居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：在這些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個鄰居中，計算每個類別的數據點數量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：將新數據點歸類到鄰居數量最多的類別中</a:t>
            </a:r>
            <a:endParaRPr kumimoji="0" lang="zh-TW" altLang="en-US" sz="12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730E331-5DE5-4BE2-8C9B-6E128D866DE8}"/>
              </a:ext>
            </a:extLst>
          </p:cNvPr>
          <p:cNvPicPr>
            <a:picLocks noChangeAspect="1"/>
          </p:cNvPicPr>
          <p:nvPr/>
        </p:nvPicPr>
        <p:blipFill>
          <a:blip r:embed="rId3"/>
          <a:stretch>
            <a:fillRect/>
          </a:stretch>
        </p:blipFill>
        <p:spPr>
          <a:xfrm>
            <a:off x="6816080" y="2060848"/>
            <a:ext cx="4392488" cy="2556821"/>
          </a:xfrm>
          <a:prstGeom prst="rect">
            <a:avLst/>
          </a:prstGeom>
        </p:spPr>
      </p:pic>
      <p:pic>
        <p:nvPicPr>
          <p:cNvPr id="5" name="圖片 4">
            <a:extLst>
              <a:ext uri="{FF2B5EF4-FFF2-40B4-BE49-F238E27FC236}">
                <a16:creationId xmlns:a16="http://schemas.microsoft.com/office/drawing/2014/main" id="{0CD5E405-CF1E-4AB0-9D90-68C883BF62A9}"/>
              </a:ext>
            </a:extLst>
          </p:cNvPr>
          <p:cNvPicPr>
            <a:picLocks noChangeAspect="1"/>
          </p:cNvPicPr>
          <p:nvPr/>
        </p:nvPicPr>
        <p:blipFill>
          <a:blip r:embed="rId4"/>
          <a:stretch>
            <a:fillRect/>
          </a:stretch>
        </p:blipFill>
        <p:spPr>
          <a:xfrm>
            <a:off x="7032104" y="4725144"/>
            <a:ext cx="4176464" cy="370434"/>
          </a:xfrm>
          <a:prstGeom prst="rect">
            <a:avLst/>
          </a:prstGeom>
        </p:spPr>
      </p:pic>
      <p:sp>
        <p:nvSpPr>
          <p:cNvPr id="8" name="橢圓 7">
            <a:extLst>
              <a:ext uri="{FF2B5EF4-FFF2-40B4-BE49-F238E27FC236}">
                <a16:creationId xmlns:a16="http://schemas.microsoft.com/office/drawing/2014/main" id="{DA684831-2E99-40E3-A85E-181C1D225AF5}"/>
              </a:ext>
            </a:extLst>
          </p:cNvPr>
          <p:cNvSpPr/>
          <p:nvPr/>
        </p:nvSpPr>
        <p:spPr>
          <a:xfrm>
            <a:off x="8472264"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7B30BAA4-3541-460C-A902-F1F73298D4E9}"/>
              </a:ext>
            </a:extLst>
          </p:cNvPr>
          <p:cNvSpPr/>
          <p:nvPr/>
        </p:nvSpPr>
        <p:spPr>
          <a:xfrm>
            <a:off x="8184232"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91E451B2-2579-4D86-93B8-07383DAECB00}"/>
              </a:ext>
            </a:extLst>
          </p:cNvPr>
          <p:cNvSpPr/>
          <p:nvPr/>
        </p:nvSpPr>
        <p:spPr>
          <a:xfrm>
            <a:off x="8256240" y="3356992"/>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F9A01B24-BF2D-4ECE-ACFD-32498393F07C}"/>
              </a:ext>
            </a:extLst>
          </p:cNvPr>
          <p:cNvSpPr/>
          <p:nvPr/>
        </p:nvSpPr>
        <p:spPr>
          <a:xfrm>
            <a:off x="8904312" y="2636912"/>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40D2DD9B-7D93-45DF-B9D0-DA9226CEA3BA}"/>
              </a:ext>
            </a:extLst>
          </p:cNvPr>
          <p:cNvSpPr/>
          <p:nvPr/>
        </p:nvSpPr>
        <p:spPr>
          <a:xfrm>
            <a:off x="8904312" y="2924944"/>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矩形 44">
            <a:extLst>
              <a:ext uri="{FF2B5EF4-FFF2-40B4-BE49-F238E27FC236}">
                <a16:creationId xmlns:a16="http://schemas.microsoft.com/office/drawing/2014/main" id="{6AC1D2C9-4D6B-45C7-9C15-FF260BC7FE42}"/>
              </a:ext>
            </a:extLst>
          </p:cNvPr>
          <p:cNvSpPr/>
          <p:nvPr/>
        </p:nvSpPr>
        <p:spPr>
          <a:xfrm>
            <a:off x="8256240" y="1700808"/>
            <a:ext cx="12602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 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13927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机器学习基础】常见的9种距离度量方法，内含欧氏距离、切比雪夫距离等-CSDN博客">
            <a:extLst>
              <a:ext uri="{FF2B5EF4-FFF2-40B4-BE49-F238E27FC236}">
                <a16:creationId xmlns:a16="http://schemas.microsoft.com/office/drawing/2014/main" id="{8442A8CA-0CF1-4481-8DD2-FAD2DD724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290"/>
          <a:stretch/>
        </p:blipFill>
        <p:spPr bwMode="auto">
          <a:xfrm>
            <a:off x="7392144" y="2276872"/>
            <a:ext cx="4499931" cy="3024336"/>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F97159C0-BA87-4B6D-A499-A7666A4003F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機器學習中的距離計算</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D063E6F0-D058-40A8-A1EB-2B965B2697A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sp>
        <p:nvSpPr>
          <p:cNvPr id="10" name="矩形: 圓角 9">
            <a:extLst>
              <a:ext uri="{FF2B5EF4-FFF2-40B4-BE49-F238E27FC236}">
                <a16:creationId xmlns:a16="http://schemas.microsoft.com/office/drawing/2014/main" id="{5E1CA005-E627-4F86-85BF-85A86EFEE7E7}"/>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pic>
        <p:nvPicPr>
          <p:cNvPr id="13" name="圖片 12">
            <a:extLst>
              <a:ext uri="{FF2B5EF4-FFF2-40B4-BE49-F238E27FC236}">
                <a16:creationId xmlns:a16="http://schemas.microsoft.com/office/drawing/2014/main" id="{648391A6-0AA7-4DBD-8185-F3A87A56C95B}"/>
              </a:ext>
            </a:extLst>
          </p:cNvPr>
          <p:cNvPicPr>
            <a:picLocks noChangeAspect="1"/>
          </p:cNvPicPr>
          <p:nvPr/>
        </p:nvPicPr>
        <p:blipFill>
          <a:blip r:embed="rId3">
            <a:grayscl/>
          </a:blip>
          <a:stretch>
            <a:fillRect/>
          </a:stretch>
        </p:blipFill>
        <p:spPr>
          <a:xfrm>
            <a:off x="7464152" y="1916832"/>
            <a:ext cx="1368152" cy="213381"/>
          </a:xfrm>
          <a:prstGeom prst="rect">
            <a:avLst/>
          </a:prstGeom>
        </p:spPr>
      </p:pic>
      <p:pic>
        <p:nvPicPr>
          <p:cNvPr id="14" name="圖片 13">
            <a:extLst>
              <a:ext uri="{FF2B5EF4-FFF2-40B4-BE49-F238E27FC236}">
                <a16:creationId xmlns:a16="http://schemas.microsoft.com/office/drawing/2014/main" id="{B4F66468-C161-4D6E-BE3E-B96012082339}"/>
              </a:ext>
            </a:extLst>
          </p:cNvPr>
          <p:cNvPicPr>
            <a:picLocks noChangeAspect="1"/>
          </p:cNvPicPr>
          <p:nvPr/>
        </p:nvPicPr>
        <p:blipFill>
          <a:blip r:embed="rId4">
            <a:grayscl/>
          </a:blip>
          <a:stretch>
            <a:fillRect/>
          </a:stretch>
        </p:blipFill>
        <p:spPr>
          <a:xfrm>
            <a:off x="9408368" y="1844824"/>
            <a:ext cx="466790" cy="304843"/>
          </a:xfrm>
          <a:prstGeom prst="rect">
            <a:avLst/>
          </a:prstGeom>
        </p:spPr>
      </p:pic>
      <p:pic>
        <p:nvPicPr>
          <p:cNvPr id="15" name="圖片 14">
            <a:extLst>
              <a:ext uri="{FF2B5EF4-FFF2-40B4-BE49-F238E27FC236}">
                <a16:creationId xmlns:a16="http://schemas.microsoft.com/office/drawing/2014/main" id="{1CC225C7-AE29-4303-8DB4-E25AB533F89A}"/>
              </a:ext>
            </a:extLst>
          </p:cNvPr>
          <p:cNvPicPr>
            <a:picLocks noChangeAspect="1"/>
          </p:cNvPicPr>
          <p:nvPr/>
        </p:nvPicPr>
        <p:blipFill>
          <a:blip r:embed="rId5">
            <a:grayscl/>
          </a:blip>
          <a:stretch>
            <a:fillRect/>
          </a:stretch>
        </p:blipFill>
        <p:spPr>
          <a:xfrm>
            <a:off x="10992544" y="1916832"/>
            <a:ext cx="513983" cy="219075"/>
          </a:xfrm>
          <a:prstGeom prst="rect">
            <a:avLst/>
          </a:prstGeom>
        </p:spPr>
      </p:pic>
      <p:pic>
        <p:nvPicPr>
          <p:cNvPr id="16" name="圖片 15">
            <a:extLst>
              <a:ext uri="{FF2B5EF4-FFF2-40B4-BE49-F238E27FC236}">
                <a16:creationId xmlns:a16="http://schemas.microsoft.com/office/drawing/2014/main" id="{55BF5E6A-6F2E-447E-A11E-ED295E63B4F5}"/>
              </a:ext>
            </a:extLst>
          </p:cNvPr>
          <p:cNvPicPr>
            <a:picLocks noChangeAspect="1"/>
          </p:cNvPicPr>
          <p:nvPr/>
        </p:nvPicPr>
        <p:blipFill>
          <a:blip r:embed="rId6">
            <a:grayscl/>
          </a:blip>
          <a:stretch>
            <a:fillRect/>
          </a:stretch>
        </p:blipFill>
        <p:spPr>
          <a:xfrm>
            <a:off x="7536160" y="5445224"/>
            <a:ext cx="1224136" cy="173842"/>
          </a:xfrm>
          <a:prstGeom prst="rect">
            <a:avLst/>
          </a:prstGeom>
        </p:spPr>
      </p:pic>
      <p:pic>
        <p:nvPicPr>
          <p:cNvPr id="17" name="圖片 16">
            <a:extLst>
              <a:ext uri="{FF2B5EF4-FFF2-40B4-BE49-F238E27FC236}">
                <a16:creationId xmlns:a16="http://schemas.microsoft.com/office/drawing/2014/main" id="{FCEFA74D-EB64-436D-B6FD-B8B9C90F02D7}"/>
              </a:ext>
            </a:extLst>
          </p:cNvPr>
          <p:cNvPicPr>
            <a:picLocks noChangeAspect="1"/>
          </p:cNvPicPr>
          <p:nvPr/>
        </p:nvPicPr>
        <p:blipFill>
          <a:blip r:embed="rId7">
            <a:grayscl/>
          </a:blip>
          <a:stretch>
            <a:fillRect/>
          </a:stretch>
        </p:blipFill>
        <p:spPr>
          <a:xfrm>
            <a:off x="8976320" y="5445224"/>
            <a:ext cx="1296144" cy="150714"/>
          </a:xfrm>
          <a:prstGeom prst="rect">
            <a:avLst/>
          </a:prstGeom>
        </p:spPr>
      </p:pic>
      <p:pic>
        <p:nvPicPr>
          <p:cNvPr id="18" name="圖片 17">
            <a:extLst>
              <a:ext uri="{FF2B5EF4-FFF2-40B4-BE49-F238E27FC236}">
                <a16:creationId xmlns:a16="http://schemas.microsoft.com/office/drawing/2014/main" id="{A42578E0-764F-46AC-B8AC-28B42B5297CA}"/>
              </a:ext>
            </a:extLst>
          </p:cNvPr>
          <p:cNvPicPr>
            <a:picLocks noChangeAspect="1"/>
          </p:cNvPicPr>
          <p:nvPr/>
        </p:nvPicPr>
        <p:blipFill>
          <a:blip r:embed="rId8">
            <a:grayscl/>
          </a:blip>
          <a:stretch>
            <a:fillRect/>
          </a:stretch>
        </p:blipFill>
        <p:spPr>
          <a:xfrm>
            <a:off x="10560496" y="5445224"/>
            <a:ext cx="1296144" cy="175859"/>
          </a:xfrm>
          <a:prstGeom prst="rect">
            <a:avLst/>
          </a:prstGeom>
        </p:spPr>
      </p:pic>
      <p:sp>
        <p:nvSpPr>
          <p:cNvPr id="19" name="橢圓 18">
            <a:extLst>
              <a:ext uri="{FF2B5EF4-FFF2-40B4-BE49-F238E27FC236}">
                <a16:creationId xmlns:a16="http://schemas.microsoft.com/office/drawing/2014/main" id="{34E90382-D8A3-4464-BC4B-20188F40E6BC}"/>
              </a:ext>
            </a:extLst>
          </p:cNvPr>
          <p:cNvSpPr/>
          <p:nvPr/>
        </p:nvSpPr>
        <p:spPr>
          <a:xfrm>
            <a:off x="7248128"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FF654AE6-4D42-4923-B2C9-1699716A5AB1}"/>
              </a:ext>
            </a:extLst>
          </p:cNvPr>
          <p:cNvSpPr/>
          <p:nvPr/>
        </p:nvSpPr>
        <p:spPr>
          <a:xfrm>
            <a:off x="8760296"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62EFAEF0-9691-412E-A06C-C688965706DD}"/>
              </a:ext>
            </a:extLst>
          </p:cNvPr>
          <p:cNvSpPr/>
          <p:nvPr/>
        </p:nvSpPr>
        <p:spPr>
          <a:xfrm>
            <a:off x="10344472"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6D01C506-A8A8-42A1-A53C-1A2F58588B07}"/>
              </a:ext>
            </a:extLst>
          </p:cNvPr>
          <p:cNvSpPr/>
          <p:nvPr/>
        </p:nvSpPr>
        <p:spPr>
          <a:xfrm>
            <a:off x="7248128"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C8B836B5-F3F9-4E9E-9D07-754D7782A2FD}"/>
              </a:ext>
            </a:extLst>
          </p:cNvPr>
          <p:cNvSpPr/>
          <p:nvPr/>
        </p:nvSpPr>
        <p:spPr>
          <a:xfrm>
            <a:off x="8760296"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55571A31-0767-4C22-A520-30CD92716AF5}"/>
              </a:ext>
            </a:extLst>
          </p:cNvPr>
          <p:cNvSpPr/>
          <p:nvPr/>
        </p:nvSpPr>
        <p:spPr>
          <a:xfrm>
            <a:off x="10344472"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25" name="表格 24">
            <a:extLst>
              <a:ext uri="{FF2B5EF4-FFF2-40B4-BE49-F238E27FC236}">
                <a16:creationId xmlns:a16="http://schemas.microsoft.com/office/drawing/2014/main" id="{3DB6D10A-345F-4AD1-86CB-13442DA06A8F}"/>
              </a:ext>
            </a:extLst>
          </p:cNvPr>
          <p:cNvGraphicFramePr>
            <a:graphicFrameLocks noGrp="1"/>
          </p:cNvGraphicFramePr>
          <p:nvPr>
            <p:extLst/>
          </p:nvPr>
        </p:nvGraphicFramePr>
        <p:xfrm>
          <a:off x="479376" y="1556792"/>
          <a:ext cx="6517256" cy="4370718"/>
        </p:xfrm>
        <a:graphic>
          <a:graphicData uri="http://schemas.openxmlformats.org/drawingml/2006/table">
            <a:tbl>
              <a:tblPr/>
              <a:tblGrid>
                <a:gridCol w="163941">
                  <a:extLst>
                    <a:ext uri="{9D8B030D-6E8A-4147-A177-3AD203B41FA5}">
                      <a16:colId xmlns:a16="http://schemas.microsoft.com/office/drawing/2014/main" val="3653628753"/>
                    </a:ext>
                  </a:extLst>
                </a:gridCol>
                <a:gridCol w="1104821">
                  <a:extLst>
                    <a:ext uri="{9D8B030D-6E8A-4147-A177-3AD203B41FA5}">
                      <a16:colId xmlns:a16="http://schemas.microsoft.com/office/drawing/2014/main" val="201387043"/>
                    </a:ext>
                  </a:extLst>
                </a:gridCol>
                <a:gridCol w="1104821">
                  <a:extLst>
                    <a:ext uri="{9D8B030D-6E8A-4147-A177-3AD203B41FA5}">
                      <a16:colId xmlns:a16="http://schemas.microsoft.com/office/drawing/2014/main" val="863855776"/>
                    </a:ext>
                  </a:extLst>
                </a:gridCol>
                <a:gridCol w="2024317">
                  <a:extLst>
                    <a:ext uri="{9D8B030D-6E8A-4147-A177-3AD203B41FA5}">
                      <a16:colId xmlns:a16="http://schemas.microsoft.com/office/drawing/2014/main" val="2249701511"/>
                    </a:ext>
                  </a:extLst>
                </a:gridCol>
                <a:gridCol w="2119356">
                  <a:extLst>
                    <a:ext uri="{9D8B030D-6E8A-4147-A177-3AD203B41FA5}">
                      <a16:colId xmlns:a16="http://schemas.microsoft.com/office/drawing/2014/main" val="2020952493"/>
                    </a:ext>
                  </a:extLst>
                </a:gridCol>
              </a:tblGrid>
              <a:tr h="171256">
                <a:tc>
                  <a:txBody>
                    <a:bodyPr/>
                    <a:lstStyle/>
                    <a:p>
                      <a:pPr algn="l" fontAlgn="ctr"/>
                      <a:r>
                        <a:rPr lang="zh-TW" altLang="en-US" sz="9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Distance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altLang="zh-TW"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D</a:t>
                      </a:r>
                      <a:r>
                        <a:rPr lang="en-US"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escible</a:t>
                      </a:r>
                      <a:endPar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endParaRP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Drawbacks</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Usage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8195723"/>
                  </a:ext>
                </a:extLst>
              </a:tr>
              <a:tr h="555156">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1</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Euclidean </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L2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The standard method of distance calculation in a Cartesian plane.</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does not perform well in high-dimensional spaces (curse of dimensionality) and is not scale-invariant.</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Widely used in 2D or 3D space for geometry, physics, and various algorithms, such as in machine learning for clustering.</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63655352"/>
                  </a:ext>
                </a:extLst>
              </a:tr>
              <a:tr h="82060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2</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Cosine Similarity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cosine of the angle between two vectors in a multi-dimensional space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Not an actual distance metric, but rather a similarity measure.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Text analysis, determining document or string similarity in machine learning and data mining.</a:t>
                      </a:r>
                    </a:p>
                  </a:txBody>
                  <a:tcPr marL="7136" marR="7136" marT="7136" marB="0" anchor="ctr">
                    <a:lnL>
                      <a:noFill/>
                    </a:lnL>
                    <a:lnR>
                      <a:noFill/>
                    </a:lnR>
                    <a:lnT>
                      <a:noFill/>
                    </a:lnT>
                    <a:lnB>
                      <a:noFill/>
                    </a:lnB>
                  </a:tcPr>
                </a:tc>
                <a:extLst>
                  <a:ext uri="{0D108BD9-81ED-4DB2-BD59-A6C34878D82A}">
                    <a16:rowId xmlns:a16="http://schemas.microsoft.com/office/drawing/2014/main" val="3889744875"/>
                  </a:ext>
                </a:extLst>
              </a:tr>
              <a:tr h="984724">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3</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Hamming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number of positions at which the corresponding symbols are different.</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Only applicable to strings of equal length; not a metric for numerical distances.</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Information theory for error detection and correction, coding theory.</a:t>
                      </a:r>
                    </a:p>
                  </a:txBody>
                  <a:tcPr marL="7136" marR="7136" marT="7136" marB="0" anchor="ctr">
                    <a:lnL>
                      <a:noFill/>
                    </a:lnL>
                    <a:lnR>
                      <a:noFill/>
                    </a:lnR>
                    <a:lnT>
                      <a:noFill/>
                    </a:lnT>
                    <a:lnB>
                      <a:noFill/>
                    </a:lnB>
                  </a:tcPr>
                </a:tc>
                <a:extLst>
                  <a:ext uri="{0D108BD9-81ED-4DB2-BD59-A6C34878D82A}">
                    <a16:rowId xmlns:a16="http://schemas.microsoft.com/office/drawing/2014/main" val="215181572"/>
                  </a:ext>
                </a:extLst>
              </a:tr>
              <a:tr h="65648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4</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Manhattan</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L1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distance between points in a grid-based path.</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Assumes grid-like path movement, which is not always realistic in physical space.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Useful in urban planning, circuit design, and some machine learning models.</a:t>
                      </a:r>
                    </a:p>
                  </a:txBody>
                  <a:tcPr marL="7136" marR="7136" marT="7136" marB="0" anchor="ctr">
                    <a:lnL>
                      <a:noFill/>
                    </a:lnL>
                    <a:lnR>
                      <a:noFill/>
                    </a:lnR>
                    <a:lnT>
                      <a:noFill/>
                    </a:lnT>
                    <a:lnB>
                      <a:noFill/>
                    </a:lnB>
                  </a:tcPr>
                </a:tc>
                <a:extLst>
                  <a:ext uri="{0D108BD9-81ED-4DB2-BD59-A6C34878D82A}">
                    <a16:rowId xmlns:a16="http://schemas.microsoft.com/office/drawing/2014/main" val="4282877140"/>
                  </a:ext>
                </a:extLst>
              </a:tr>
              <a:tr h="50663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5</a:t>
                      </a:r>
                    </a:p>
                  </a:txBody>
                  <a:tcPr marL="7136" marR="7136" marT="7136" marB="0" anchor="ctr">
                    <a:lnL>
                      <a:noFill/>
                    </a:lnL>
                    <a:lnR>
                      <a:noFill/>
                    </a:lnR>
                    <a:lnT>
                      <a:noFill/>
                    </a:lnT>
                    <a:lnB>
                      <a:noFill/>
                    </a:lnB>
                  </a:tcPr>
                </a:tc>
                <a:tc>
                  <a:txBody>
                    <a:bodyPr/>
                    <a:lstStyle/>
                    <a:p>
                      <a:pPr algn="l" fontAlgn="ctr"/>
                      <a:r>
                        <a:rPr lang="en-US" sz="1400" b="1" i="0" u="none" strike="noStrike" dirty="0" err="1">
                          <a:solidFill>
                            <a:schemeClr val="accent6">
                              <a:lumMod val="10000"/>
                            </a:schemeClr>
                          </a:solidFill>
                          <a:effectLst/>
                          <a:latin typeface="微軟正黑體" panose="020B0604030504040204" pitchFamily="34" charset="-120"/>
                          <a:ea typeface="微軟正黑體" panose="020B0604030504040204" pitchFamily="34" charset="-120"/>
                        </a:rPr>
                        <a:t>Minkowski</a:t>
                      </a: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 generalization of both Euclidean and Manhattan distances</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Choosing an appropriate 𝑝p can be non-trivial and impacts the calculation significantly.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In machine learning, different values of p can be chosen to experiment with the performance of models.</a:t>
                      </a:r>
                    </a:p>
                  </a:txBody>
                  <a:tcPr marL="7136" marR="7136" marT="7136" marB="0" anchor="ctr">
                    <a:lnL>
                      <a:noFill/>
                    </a:lnL>
                    <a:lnR>
                      <a:noFill/>
                    </a:lnR>
                    <a:lnT>
                      <a:noFill/>
                    </a:lnT>
                    <a:lnB>
                      <a:noFill/>
                    </a:lnB>
                  </a:tcPr>
                </a:tc>
                <a:extLst>
                  <a:ext uri="{0D108BD9-81ED-4DB2-BD59-A6C34878D82A}">
                    <a16:rowId xmlns:a16="http://schemas.microsoft.com/office/drawing/2014/main" val="480100793"/>
                  </a:ext>
                </a:extLst>
              </a:tr>
              <a:tr h="65648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6</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Chebyshev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Based on the maximum difference along any coordinate dimension.</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can be overly simplistic for some applications, as it only considers the largest difference.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Chess games for calculating the distance of the king's move, operations research, and some computer algorithms.</a:t>
                      </a:r>
                    </a:p>
                  </a:txBody>
                  <a:tcPr marL="7136" marR="7136" marT="7136" marB="0" anchor="ctr">
                    <a:lnL>
                      <a:noFill/>
                    </a:lnL>
                    <a:lnR>
                      <a:noFill/>
                    </a:lnR>
                    <a:lnT>
                      <a:noFill/>
                    </a:lnT>
                    <a:lnB>
                      <a:noFill/>
                    </a:lnB>
                  </a:tcPr>
                </a:tc>
                <a:extLst>
                  <a:ext uri="{0D108BD9-81ED-4DB2-BD59-A6C34878D82A}">
                    <a16:rowId xmlns:a16="http://schemas.microsoft.com/office/drawing/2014/main" val="3131411462"/>
                  </a:ext>
                </a:extLst>
              </a:tr>
            </a:tbl>
          </a:graphicData>
        </a:graphic>
      </p:graphicFrame>
    </p:spTree>
    <p:extLst>
      <p:ext uri="{BB962C8B-B14F-4D97-AF65-F5344CB8AC3E}">
        <p14:creationId xmlns:p14="http://schemas.microsoft.com/office/powerpoint/2010/main" val="7862447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37386777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23287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 what?</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1955056"/>
            <a:ext cx="753154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是一種知名的二元分類器</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(binary classifier) </a:t>
            </a: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基於統計學習理論基礎的機器學習模型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針對</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小樣本、非線性、高維度與局部最小點</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等問題具有相對的優勢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計算速度快且空間成本低等優勢</a:t>
            </a:r>
          </a:p>
        </p:txBody>
      </p:sp>
      <p:sp>
        <p:nvSpPr>
          <p:cNvPr id="6" name="矩形 5">
            <a:extLst>
              <a:ext uri="{FF2B5EF4-FFF2-40B4-BE49-F238E27FC236}">
                <a16:creationId xmlns:a16="http://schemas.microsoft.com/office/drawing/2014/main" id="{794F5BC7-8E7D-4F6A-830C-B2B9FCEA46AB}"/>
              </a:ext>
            </a:extLst>
          </p:cNvPr>
          <p:cNvSpPr/>
          <p:nvPr/>
        </p:nvSpPr>
        <p:spPr>
          <a:xfrm>
            <a:off x="6096000" y="5139268"/>
            <a:ext cx="5970795" cy="1121410"/>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7A95EAD6-C93F-448D-A1DA-54801E8F9EE9}"/>
              </a:ext>
            </a:extLst>
          </p:cNvPr>
          <p:cNvSpPr txBox="1"/>
          <p:nvPr/>
        </p:nvSpPr>
        <p:spPr>
          <a:xfrm>
            <a:off x="6960097" y="5222919"/>
            <a:ext cx="501177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因為支持向量機在建立模型時，必須要先有已經分類好 的資料作為訓練用，所以支持向量機是監督式學習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(Supervised Learning)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的方法之一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8EBAA12E-578E-46B4-A039-C6CFF8B4E9B7}"/>
              </a:ext>
            </a:extLst>
          </p:cNvPr>
          <p:cNvPicPr>
            <a:picLocks noChangeAspect="1"/>
          </p:cNvPicPr>
          <p:nvPr/>
        </p:nvPicPr>
        <p:blipFill>
          <a:blip r:embed="rId3"/>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40351453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intuition</a:t>
            </a:r>
          </a:p>
        </p:txBody>
      </p:sp>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加號 20">
            <a:extLst>
              <a:ext uri="{FF2B5EF4-FFF2-40B4-BE49-F238E27FC236}">
                <a16:creationId xmlns:a16="http://schemas.microsoft.com/office/drawing/2014/main" id="{E0BC2D04-4E80-4590-9656-4A148BA14F2A}"/>
              </a:ext>
            </a:extLst>
          </p:cNvPr>
          <p:cNvSpPr/>
          <p:nvPr/>
        </p:nvSpPr>
        <p:spPr>
          <a:xfrm>
            <a:off x="5975675" y="21327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5A79C5B7-A8F5-449B-A423-7DFE491219BA}"/>
              </a:ext>
            </a:extLst>
          </p:cNvPr>
          <p:cNvCxnSpPr>
            <a:cxnSpLocks/>
          </p:cNvCxnSpPr>
          <p:nvPr/>
        </p:nvCxnSpPr>
        <p:spPr>
          <a:xfrm>
            <a:off x="5141393" y="1117600"/>
            <a:ext cx="1576913" cy="4428067"/>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CF1A1AA9-C87F-4A11-ADCE-7532F71910A8}"/>
              </a:ext>
            </a:extLst>
          </p:cNvPr>
          <p:cNvSpPr/>
          <p:nvPr/>
        </p:nvSpPr>
        <p:spPr>
          <a:xfrm>
            <a:off x="2341361" y="5777469"/>
            <a:ext cx="848782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試找出一個超平面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(Hyperplane)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將以下分屬兩個不同類 別的資料加以分割</a:t>
            </a:r>
          </a:p>
        </p:txBody>
      </p:sp>
      <p:cxnSp>
        <p:nvCxnSpPr>
          <p:cNvPr id="36" name="直線接點 35">
            <a:extLst>
              <a:ext uri="{FF2B5EF4-FFF2-40B4-BE49-F238E27FC236}">
                <a16:creationId xmlns:a16="http://schemas.microsoft.com/office/drawing/2014/main" id="{C2612A4B-F2AE-483E-9A74-A8D63F0AA443}"/>
              </a:ext>
            </a:extLst>
          </p:cNvPr>
          <p:cNvCxnSpPr>
            <a:cxnSpLocks/>
            <a:stCxn id="5" idx="2"/>
          </p:cNvCxnSpPr>
          <p:nvPr/>
        </p:nvCxnSpPr>
        <p:spPr>
          <a:xfrm flipH="1">
            <a:off x="5227272" y="1019431"/>
            <a:ext cx="900804" cy="4526236"/>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40" name="直線接點 39">
            <a:extLst>
              <a:ext uri="{FF2B5EF4-FFF2-40B4-BE49-F238E27FC236}">
                <a16:creationId xmlns:a16="http://schemas.microsoft.com/office/drawing/2014/main" id="{89C8517C-E78A-4737-827D-683A038B134D}"/>
              </a:ext>
            </a:extLst>
          </p:cNvPr>
          <p:cNvCxnSpPr>
            <a:cxnSpLocks/>
          </p:cNvCxnSpPr>
          <p:nvPr/>
        </p:nvCxnSpPr>
        <p:spPr>
          <a:xfrm>
            <a:off x="4756143" y="1214164"/>
            <a:ext cx="2622563" cy="4255303"/>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A410E16B-4226-437C-A581-379DC11A3282}"/>
              </a:ext>
            </a:extLst>
          </p:cNvPr>
          <p:cNvSpPr txBox="1"/>
          <p:nvPr/>
        </p:nvSpPr>
        <p:spPr>
          <a:xfrm>
            <a:off x="8994862" y="1651798"/>
            <a:ext cx="1564156" cy="369332"/>
          </a:xfrm>
          <a:prstGeom prst="rect">
            <a:avLst/>
          </a:prstGeom>
          <a:solidFill>
            <a:srgbClr val="C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Q</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選哪一條</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0380570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Margin </a:t>
            </a:r>
          </a:p>
        </p:txBody>
      </p:sp>
      <p:sp>
        <p:nvSpPr>
          <p:cNvPr id="34" name="矩形 33">
            <a:extLst>
              <a:ext uri="{FF2B5EF4-FFF2-40B4-BE49-F238E27FC236}">
                <a16:creationId xmlns:a16="http://schemas.microsoft.com/office/drawing/2014/main" id="{CF1A1AA9-C87F-4A11-ADCE-7532F71910A8}"/>
              </a:ext>
            </a:extLst>
          </p:cNvPr>
          <p:cNvSpPr/>
          <p:nvPr/>
        </p:nvSpPr>
        <p:spPr>
          <a:xfrm>
            <a:off x="2038957" y="5345757"/>
            <a:ext cx="848782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選擇邊界較大者。 邊界較大者，其推論錯誤率優於邊界較小者，這是因為邊界如果 太小，那麼任何些微的變動都會引起顯著的影響。</a:t>
            </a:r>
          </a:p>
        </p:txBody>
      </p:sp>
      <p:grpSp>
        <p:nvGrpSpPr>
          <p:cNvPr id="3" name="群組 2">
            <a:extLst>
              <a:ext uri="{FF2B5EF4-FFF2-40B4-BE49-F238E27FC236}">
                <a16:creationId xmlns:a16="http://schemas.microsoft.com/office/drawing/2014/main" id="{9D0937B2-E86D-47EB-B60A-4D74EB631C0A}"/>
              </a:ext>
            </a:extLst>
          </p:cNvPr>
          <p:cNvGrpSpPr/>
          <p:nvPr/>
        </p:nvGrpSpPr>
        <p:grpSpPr>
          <a:xfrm>
            <a:off x="1360659" y="1718733"/>
            <a:ext cx="3783241" cy="2938504"/>
            <a:chOff x="2893126" y="990714"/>
            <a:chExt cx="5374581" cy="4174523"/>
          </a:xfrm>
        </p:grpSpPr>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4" name="加號 93">
              <a:extLst>
                <a:ext uri="{FF2B5EF4-FFF2-40B4-BE49-F238E27FC236}">
                  <a16:creationId xmlns:a16="http://schemas.microsoft.com/office/drawing/2014/main" id="{36B42EFE-D54D-431F-B159-A607986DAC4E}"/>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86" name="直線接點 85">
            <a:extLst>
              <a:ext uri="{FF2B5EF4-FFF2-40B4-BE49-F238E27FC236}">
                <a16:creationId xmlns:a16="http://schemas.microsoft.com/office/drawing/2014/main" id="{5B38A0CD-5413-449B-BC9B-4CED281A3CEE}"/>
              </a:ext>
            </a:extLst>
          </p:cNvPr>
          <p:cNvCxnSpPr>
            <a:cxnSpLocks/>
          </p:cNvCxnSpPr>
          <p:nvPr/>
        </p:nvCxnSpPr>
        <p:spPr>
          <a:xfrm>
            <a:off x="3076429"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96" name="群組 95">
            <a:extLst>
              <a:ext uri="{FF2B5EF4-FFF2-40B4-BE49-F238E27FC236}">
                <a16:creationId xmlns:a16="http://schemas.microsoft.com/office/drawing/2014/main" id="{C562DE5A-8546-4B31-9FDD-13B9AB54CC79}"/>
              </a:ext>
            </a:extLst>
          </p:cNvPr>
          <p:cNvGrpSpPr/>
          <p:nvPr/>
        </p:nvGrpSpPr>
        <p:grpSpPr>
          <a:xfrm>
            <a:off x="6864939" y="1657633"/>
            <a:ext cx="3783241" cy="2938504"/>
            <a:chOff x="2893126" y="990714"/>
            <a:chExt cx="5374581" cy="4174523"/>
          </a:xfrm>
        </p:grpSpPr>
        <p:sp>
          <p:nvSpPr>
            <p:cNvPr id="97" name="加號 96">
              <a:extLst>
                <a:ext uri="{FF2B5EF4-FFF2-40B4-BE49-F238E27FC236}">
                  <a16:creationId xmlns:a16="http://schemas.microsoft.com/office/drawing/2014/main" id="{68248071-CF4D-4412-BDBF-1A6A77DB6B64}"/>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8" name="加號 97">
              <a:extLst>
                <a:ext uri="{FF2B5EF4-FFF2-40B4-BE49-F238E27FC236}">
                  <a16:creationId xmlns:a16="http://schemas.microsoft.com/office/drawing/2014/main" id="{AC65D363-0349-4FCF-98DE-BBD697A3F854}"/>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9" name="加號 98">
              <a:extLst>
                <a:ext uri="{FF2B5EF4-FFF2-40B4-BE49-F238E27FC236}">
                  <a16:creationId xmlns:a16="http://schemas.microsoft.com/office/drawing/2014/main" id="{DB49A9C0-ACF8-4CBB-83E9-70DBE186E4CD}"/>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0" name="加號 99">
              <a:extLst>
                <a:ext uri="{FF2B5EF4-FFF2-40B4-BE49-F238E27FC236}">
                  <a16:creationId xmlns:a16="http://schemas.microsoft.com/office/drawing/2014/main" id="{CD32AA6D-8F8D-4505-A70E-172B53E2D81B}"/>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1" name="加號 100">
              <a:extLst>
                <a:ext uri="{FF2B5EF4-FFF2-40B4-BE49-F238E27FC236}">
                  <a16:creationId xmlns:a16="http://schemas.microsoft.com/office/drawing/2014/main" id="{C849D2FE-E1DA-4446-AC57-E1BAC132D771}"/>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 name="加號 101">
              <a:extLst>
                <a:ext uri="{FF2B5EF4-FFF2-40B4-BE49-F238E27FC236}">
                  <a16:creationId xmlns:a16="http://schemas.microsoft.com/office/drawing/2014/main" id="{285A1E0A-51E8-4244-BB03-915F8278E767}"/>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3" name="加號 102">
              <a:extLst>
                <a:ext uri="{FF2B5EF4-FFF2-40B4-BE49-F238E27FC236}">
                  <a16:creationId xmlns:a16="http://schemas.microsoft.com/office/drawing/2014/main" id="{16D1668D-5236-4F6E-A57D-3FEB1804D801}"/>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加號 103">
              <a:extLst>
                <a:ext uri="{FF2B5EF4-FFF2-40B4-BE49-F238E27FC236}">
                  <a16:creationId xmlns:a16="http://schemas.microsoft.com/office/drawing/2014/main" id="{28CFE189-0D5B-4A09-AC5F-3511EBB12EDD}"/>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加號 104">
              <a:extLst>
                <a:ext uri="{FF2B5EF4-FFF2-40B4-BE49-F238E27FC236}">
                  <a16:creationId xmlns:a16="http://schemas.microsoft.com/office/drawing/2014/main" id="{840BED4A-AEF5-45F4-B6F1-098BCA857E4C}"/>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6" name="加號 105">
              <a:extLst>
                <a:ext uri="{FF2B5EF4-FFF2-40B4-BE49-F238E27FC236}">
                  <a16:creationId xmlns:a16="http://schemas.microsoft.com/office/drawing/2014/main" id="{F7F514A0-615E-4988-9C97-B4C855C2F1EF}"/>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加號 106">
              <a:extLst>
                <a:ext uri="{FF2B5EF4-FFF2-40B4-BE49-F238E27FC236}">
                  <a16:creationId xmlns:a16="http://schemas.microsoft.com/office/drawing/2014/main" id="{AEAB7D2F-7208-4128-8F49-428E07A57386}"/>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加號 107">
              <a:extLst>
                <a:ext uri="{FF2B5EF4-FFF2-40B4-BE49-F238E27FC236}">
                  <a16:creationId xmlns:a16="http://schemas.microsoft.com/office/drawing/2014/main" id="{6C247330-164C-48AF-ADAB-E214FCD10679}"/>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9" name="加號 108">
              <a:extLst>
                <a:ext uri="{FF2B5EF4-FFF2-40B4-BE49-F238E27FC236}">
                  <a16:creationId xmlns:a16="http://schemas.microsoft.com/office/drawing/2014/main" id="{9E5BB7F8-8BAD-4A2C-96A6-C46D20DFF086}"/>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0" name="加號 109">
              <a:extLst>
                <a:ext uri="{FF2B5EF4-FFF2-40B4-BE49-F238E27FC236}">
                  <a16:creationId xmlns:a16="http://schemas.microsoft.com/office/drawing/2014/main" id="{3C431C3D-B55A-4EC0-A82B-A561AF626142}"/>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1" name="加號 110">
              <a:extLst>
                <a:ext uri="{FF2B5EF4-FFF2-40B4-BE49-F238E27FC236}">
                  <a16:creationId xmlns:a16="http://schemas.microsoft.com/office/drawing/2014/main" id="{64F86686-447C-489C-A269-C747C2E6C872}"/>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2" name="加號 111">
              <a:extLst>
                <a:ext uri="{FF2B5EF4-FFF2-40B4-BE49-F238E27FC236}">
                  <a16:creationId xmlns:a16="http://schemas.microsoft.com/office/drawing/2014/main" id="{6656BC35-8602-4C1F-A300-9F9437DD554C}"/>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3" name="加號 112">
              <a:extLst>
                <a:ext uri="{FF2B5EF4-FFF2-40B4-BE49-F238E27FC236}">
                  <a16:creationId xmlns:a16="http://schemas.microsoft.com/office/drawing/2014/main" id="{9093665F-9147-4C5A-81A4-C141E30AC73A}"/>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4" name="加號 113">
              <a:extLst>
                <a:ext uri="{FF2B5EF4-FFF2-40B4-BE49-F238E27FC236}">
                  <a16:creationId xmlns:a16="http://schemas.microsoft.com/office/drawing/2014/main" id="{AE4121FB-8FC6-4D0B-BDB6-72FA99135663}"/>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5" name="加號 114">
              <a:extLst>
                <a:ext uri="{FF2B5EF4-FFF2-40B4-BE49-F238E27FC236}">
                  <a16:creationId xmlns:a16="http://schemas.microsoft.com/office/drawing/2014/main" id="{92455114-D576-4BAC-A2BB-8207DC3A4433}"/>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6" name="加號 115">
              <a:extLst>
                <a:ext uri="{FF2B5EF4-FFF2-40B4-BE49-F238E27FC236}">
                  <a16:creationId xmlns:a16="http://schemas.microsoft.com/office/drawing/2014/main" id="{BF8C82E4-FB46-4FE8-98ED-11EB482B7650}"/>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7" name="加號 116">
              <a:extLst>
                <a:ext uri="{FF2B5EF4-FFF2-40B4-BE49-F238E27FC236}">
                  <a16:creationId xmlns:a16="http://schemas.microsoft.com/office/drawing/2014/main" id="{082D7268-9236-4BE1-84FC-E67BFE10D58C}"/>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8" name="加號 117">
              <a:extLst>
                <a:ext uri="{FF2B5EF4-FFF2-40B4-BE49-F238E27FC236}">
                  <a16:creationId xmlns:a16="http://schemas.microsoft.com/office/drawing/2014/main" id="{DAC21E75-DC12-4121-8BC4-CAC1A415C50F}"/>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9" name="加號 118">
              <a:extLst>
                <a:ext uri="{FF2B5EF4-FFF2-40B4-BE49-F238E27FC236}">
                  <a16:creationId xmlns:a16="http://schemas.microsoft.com/office/drawing/2014/main" id="{9F007D91-0934-4BA1-BD96-B4E620F42E66}"/>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0" name="加號 119">
              <a:extLst>
                <a:ext uri="{FF2B5EF4-FFF2-40B4-BE49-F238E27FC236}">
                  <a16:creationId xmlns:a16="http://schemas.microsoft.com/office/drawing/2014/main" id="{439167C4-9935-4E70-B335-C34F1307C426}"/>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1" name="加號 120">
              <a:extLst>
                <a:ext uri="{FF2B5EF4-FFF2-40B4-BE49-F238E27FC236}">
                  <a16:creationId xmlns:a16="http://schemas.microsoft.com/office/drawing/2014/main" id="{004CF55D-EB7D-44BE-97BD-BC16F0E49CF8}"/>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2" name="加號 121">
              <a:extLst>
                <a:ext uri="{FF2B5EF4-FFF2-40B4-BE49-F238E27FC236}">
                  <a16:creationId xmlns:a16="http://schemas.microsoft.com/office/drawing/2014/main" id="{98A98F35-10EF-4B6C-A96F-55076CBAF9B2}"/>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加號 122">
              <a:extLst>
                <a:ext uri="{FF2B5EF4-FFF2-40B4-BE49-F238E27FC236}">
                  <a16:creationId xmlns:a16="http://schemas.microsoft.com/office/drawing/2014/main" id="{5B5F0C6F-EA17-451C-AE60-E7918EC15427}"/>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4" name="加號 123">
              <a:extLst>
                <a:ext uri="{FF2B5EF4-FFF2-40B4-BE49-F238E27FC236}">
                  <a16:creationId xmlns:a16="http://schemas.microsoft.com/office/drawing/2014/main" id="{9E434251-DF51-4B80-BC47-39F06C453DB6}"/>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5" name="加號 124">
              <a:extLst>
                <a:ext uri="{FF2B5EF4-FFF2-40B4-BE49-F238E27FC236}">
                  <a16:creationId xmlns:a16="http://schemas.microsoft.com/office/drawing/2014/main" id="{6A859B27-6B46-48A6-AFE4-0D58CE36C8DA}"/>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6" name="加號 125">
              <a:extLst>
                <a:ext uri="{FF2B5EF4-FFF2-40B4-BE49-F238E27FC236}">
                  <a16:creationId xmlns:a16="http://schemas.microsoft.com/office/drawing/2014/main" id="{17B1EA42-CD3A-4FAC-A483-F8A98B0BF3A1}"/>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127" name="直線接點 126">
            <a:extLst>
              <a:ext uri="{FF2B5EF4-FFF2-40B4-BE49-F238E27FC236}">
                <a16:creationId xmlns:a16="http://schemas.microsoft.com/office/drawing/2014/main" id="{52FDE994-9BDE-47FD-965D-361954ECED33}"/>
              </a:ext>
            </a:extLst>
          </p:cNvPr>
          <p:cNvCxnSpPr>
            <a:cxnSpLocks/>
          </p:cNvCxnSpPr>
          <p:nvPr/>
        </p:nvCxnSpPr>
        <p:spPr>
          <a:xfrm>
            <a:off x="8164311"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4" name="直線接點 133">
            <a:extLst>
              <a:ext uri="{FF2B5EF4-FFF2-40B4-BE49-F238E27FC236}">
                <a16:creationId xmlns:a16="http://schemas.microsoft.com/office/drawing/2014/main" id="{52C198DD-2610-4E52-9408-FA0439F01F19}"/>
              </a:ext>
            </a:extLst>
          </p:cNvPr>
          <p:cNvCxnSpPr>
            <a:cxnSpLocks/>
          </p:cNvCxnSpPr>
          <p:nvPr/>
        </p:nvCxnSpPr>
        <p:spPr>
          <a:xfrm>
            <a:off x="8714963"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5" name="直線接點 134">
            <a:extLst>
              <a:ext uri="{FF2B5EF4-FFF2-40B4-BE49-F238E27FC236}">
                <a16:creationId xmlns:a16="http://schemas.microsoft.com/office/drawing/2014/main" id="{E61901DB-203D-4BC2-8981-0B74415EA39F}"/>
              </a:ext>
            </a:extLst>
          </p:cNvPr>
          <p:cNvCxnSpPr>
            <a:cxnSpLocks/>
          </p:cNvCxnSpPr>
          <p:nvPr/>
        </p:nvCxnSpPr>
        <p:spPr>
          <a:xfrm>
            <a:off x="8451242" y="1778000"/>
            <a:ext cx="1116150" cy="3547533"/>
          </a:xfrm>
          <a:prstGeom prst="line">
            <a:avLst/>
          </a:prstGeom>
          <a:ln w="28575">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1AB295F-7B4F-4CBA-B77F-F4A34AFE782D}"/>
              </a:ext>
            </a:extLst>
          </p:cNvPr>
          <p:cNvCxnSpPr>
            <a:cxnSpLocks/>
          </p:cNvCxnSpPr>
          <p:nvPr/>
        </p:nvCxnSpPr>
        <p:spPr>
          <a:xfrm>
            <a:off x="3396730"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E4CD1ADB-FD4C-49F5-9044-0B5DBD048D07}"/>
              </a:ext>
            </a:extLst>
          </p:cNvPr>
          <p:cNvCxnSpPr>
            <a:cxnSpLocks/>
          </p:cNvCxnSpPr>
          <p:nvPr/>
        </p:nvCxnSpPr>
        <p:spPr>
          <a:xfrm>
            <a:off x="3237421" y="1626136"/>
            <a:ext cx="152723" cy="3710234"/>
          </a:xfrm>
          <a:prstGeom prst="line">
            <a:avLst/>
          </a:prstGeom>
          <a:ln w="28575">
            <a:prstDash val="solid"/>
          </a:ln>
        </p:spPr>
        <p:style>
          <a:lnRef idx="1">
            <a:schemeClr val="dk1"/>
          </a:lnRef>
          <a:fillRef idx="0">
            <a:schemeClr val="dk1"/>
          </a:fillRef>
          <a:effectRef idx="0">
            <a:schemeClr val="dk1"/>
          </a:effectRef>
          <a:fontRef idx="minor">
            <a:schemeClr val="tx1"/>
          </a:fontRef>
        </p:style>
      </p:cxnSp>
      <p:sp>
        <p:nvSpPr>
          <p:cNvPr id="140" name="矩形: 圓角 139">
            <a:extLst>
              <a:ext uri="{FF2B5EF4-FFF2-40B4-BE49-F238E27FC236}">
                <a16:creationId xmlns:a16="http://schemas.microsoft.com/office/drawing/2014/main" id="{38E400CA-B61C-4595-9410-0E479664C833}"/>
              </a:ext>
            </a:extLst>
          </p:cNvPr>
          <p:cNvSpPr/>
          <p:nvPr/>
        </p:nvSpPr>
        <p:spPr>
          <a:xfrm>
            <a:off x="2422942"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邊界小</a:t>
            </a:r>
          </a:p>
        </p:txBody>
      </p:sp>
      <p:sp>
        <p:nvSpPr>
          <p:cNvPr id="141" name="矩形: 圓角 140">
            <a:extLst>
              <a:ext uri="{FF2B5EF4-FFF2-40B4-BE49-F238E27FC236}">
                <a16:creationId xmlns:a16="http://schemas.microsoft.com/office/drawing/2014/main" id="{0B841443-CA45-4555-A530-27B68108F681}"/>
              </a:ext>
            </a:extLst>
          </p:cNvPr>
          <p:cNvSpPr/>
          <p:nvPr/>
        </p:nvSpPr>
        <p:spPr>
          <a:xfrm>
            <a:off x="7902198"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邊界大</a:t>
            </a:r>
          </a:p>
        </p:txBody>
      </p:sp>
      <p:sp>
        <p:nvSpPr>
          <p:cNvPr id="142" name="文字方塊 141">
            <a:extLst>
              <a:ext uri="{FF2B5EF4-FFF2-40B4-BE49-F238E27FC236}">
                <a16:creationId xmlns:a16="http://schemas.microsoft.com/office/drawing/2014/main" id="{83EC7235-82D8-45C6-A5C3-F7B1117C08AB}"/>
              </a:ext>
            </a:extLst>
          </p:cNvPr>
          <p:cNvSpPr txBox="1"/>
          <p:nvPr/>
        </p:nvSpPr>
        <p:spPr>
          <a:xfrm>
            <a:off x="4372099" y="5946215"/>
            <a:ext cx="32960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我希望護城河越寬越好</a:t>
            </a:r>
          </a:p>
        </p:txBody>
      </p:sp>
      <p:sp>
        <p:nvSpPr>
          <p:cNvPr id="144" name="橢圓 143">
            <a:extLst>
              <a:ext uri="{FF2B5EF4-FFF2-40B4-BE49-F238E27FC236}">
                <a16:creationId xmlns:a16="http://schemas.microsoft.com/office/drawing/2014/main" id="{09AB4A53-D28B-4DC1-B8D6-04E153818842}"/>
              </a:ext>
            </a:extLst>
          </p:cNvPr>
          <p:cNvSpPr/>
          <p:nvPr/>
        </p:nvSpPr>
        <p:spPr>
          <a:xfrm>
            <a:off x="8451242" y="3256282"/>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5" name="橢圓 144">
            <a:extLst>
              <a:ext uri="{FF2B5EF4-FFF2-40B4-BE49-F238E27FC236}">
                <a16:creationId xmlns:a16="http://schemas.microsoft.com/office/drawing/2014/main" id="{EA3FE784-CF9B-4A4D-A2F0-6267F796BA4C}"/>
              </a:ext>
            </a:extLst>
          </p:cNvPr>
          <p:cNvSpPr/>
          <p:nvPr/>
        </p:nvSpPr>
        <p:spPr>
          <a:xfrm>
            <a:off x="8863072" y="231931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6" name="橢圓 145">
            <a:extLst>
              <a:ext uri="{FF2B5EF4-FFF2-40B4-BE49-F238E27FC236}">
                <a16:creationId xmlns:a16="http://schemas.microsoft.com/office/drawing/2014/main" id="{1110186E-361B-4D27-935F-0B0D47FF6751}"/>
              </a:ext>
            </a:extLst>
          </p:cNvPr>
          <p:cNvSpPr/>
          <p:nvPr/>
        </p:nvSpPr>
        <p:spPr>
          <a:xfrm>
            <a:off x="9140203" y="303740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7" name="橢圓 146">
            <a:extLst>
              <a:ext uri="{FF2B5EF4-FFF2-40B4-BE49-F238E27FC236}">
                <a16:creationId xmlns:a16="http://schemas.microsoft.com/office/drawing/2014/main" id="{A6030E8E-8EA4-42E6-A4DB-80CDF0586703}"/>
              </a:ext>
            </a:extLst>
          </p:cNvPr>
          <p:cNvSpPr/>
          <p:nvPr/>
        </p:nvSpPr>
        <p:spPr>
          <a:xfrm>
            <a:off x="8132509" y="2283634"/>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8" name="橢圓 147">
            <a:extLst>
              <a:ext uri="{FF2B5EF4-FFF2-40B4-BE49-F238E27FC236}">
                <a16:creationId xmlns:a16="http://schemas.microsoft.com/office/drawing/2014/main" id="{8A10B186-D22F-47EF-B66E-17590919CF5C}"/>
              </a:ext>
            </a:extLst>
          </p:cNvPr>
          <p:cNvSpPr/>
          <p:nvPr/>
        </p:nvSpPr>
        <p:spPr>
          <a:xfrm>
            <a:off x="3340353" y="2393318"/>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9" name="橢圓 148">
            <a:extLst>
              <a:ext uri="{FF2B5EF4-FFF2-40B4-BE49-F238E27FC236}">
                <a16:creationId xmlns:a16="http://schemas.microsoft.com/office/drawing/2014/main" id="{F7BAE588-88AB-4498-8B70-22A990F11637}"/>
              </a:ext>
            </a:extLst>
          </p:cNvPr>
          <p:cNvSpPr/>
          <p:nvPr/>
        </p:nvSpPr>
        <p:spPr>
          <a:xfrm>
            <a:off x="2933497" y="3327799"/>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51" name="直線單箭頭接點 150">
            <a:extLst>
              <a:ext uri="{FF2B5EF4-FFF2-40B4-BE49-F238E27FC236}">
                <a16:creationId xmlns:a16="http://schemas.microsoft.com/office/drawing/2014/main" id="{6BA5F549-9CF2-4768-A6CF-303E30C5F8AC}"/>
              </a:ext>
            </a:extLst>
          </p:cNvPr>
          <p:cNvCxnSpPr/>
          <p:nvPr/>
        </p:nvCxnSpPr>
        <p:spPr>
          <a:xfrm>
            <a:off x="8164311" y="1718733"/>
            <a:ext cx="5580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E39A26E6-4493-4104-A15A-9EC6A5B4FF7D}"/>
              </a:ext>
            </a:extLst>
          </p:cNvPr>
          <p:cNvCxnSpPr>
            <a:cxnSpLocks/>
          </p:cNvCxnSpPr>
          <p:nvPr/>
        </p:nvCxnSpPr>
        <p:spPr>
          <a:xfrm>
            <a:off x="3042625" y="1566333"/>
            <a:ext cx="4295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9608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12" name="圖片 11">
            <a:extLst>
              <a:ext uri="{FF2B5EF4-FFF2-40B4-BE49-F238E27FC236}">
                <a16:creationId xmlns:a16="http://schemas.microsoft.com/office/drawing/2014/main" id="{7896C107-712A-4CF2-AFBE-423723371B0B}"/>
              </a:ext>
            </a:extLst>
          </p:cNvPr>
          <p:cNvPicPr>
            <a:picLocks noChangeAspect="1"/>
          </p:cNvPicPr>
          <p:nvPr/>
        </p:nvPicPr>
        <p:blipFill>
          <a:blip r:embed="rId5"/>
          <a:stretch>
            <a:fillRect/>
          </a:stretch>
        </p:blipFill>
        <p:spPr>
          <a:xfrm>
            <a:off x="7299133" y="3717032"/>
            <a:ext cx="885099" cy="720080"/>
          </a:xfrm>
          <a:prstGeom prst="rect">
            <a:avLst/>
          </a:prstGeom>
        </p:spPr>
      </p:pic>
      <p:pic>
        <p:nvPicPr>
          <p:cNvPr id="13" name="圖片 12">
            <a:extLst>
              <a:ext uri="{FF2B5EF4-FFF2-40B4-BE49-F238E27FC236}">
                <a16:creationId xmlns:a16="http://schemas.microsoft.com/office/drawing/2014/main" id="{0D2A9739-74A7-468B-BAC5-34535F7B3BC8}"/>
              </a:ext>
            </a:extLst>
          </p:cNvPr>
          <p:cNvPicPr>
            <a:picLocks noChangeAspect="1"/>
          </p:cNvPicPr>
          <p:nvPr/>
        </p:nvPicPr>
        <p:blipFill>
          <a:blip r:embed="rId6"/>
          <a:stretch>
            <a:fillRect/>
          </a:stretch>
        </p:blipFill>
        <p:spPr>
          <a:xfrm>
            <a:off x="10488488" y="2924944"/>
            <a:ext cx="874886" cy="843640"/>
          </a:xfrm>
          <a:prstGeom prst="rect">
            <a:avLst/>
          </a:prstGeom>
        </p:spPr>
      </p:pic>
      <p:sp>
        <p:nvSpPr>
          <p:cNvPr id="2" name="橢圓 1">
            <a:extLst>
              <a:ext uri="{FF2B5EF4-FFF2-40B4-BE49-F238E27FC236}">
                <a16:creationId xmlns:a16="http://schemas.microsoft.com/office/drawing/2014/main" id="{32A83E17-C37E-4A19-BDB4-94312856D63E}"/>
              </a:ext>
            </a:extLst>
          </p:cNvPr>
          <p:cNvSpPr/>
          <p:nvPr/>
        </p:nvSpPr>
        <p:spPr>
          <a:xfrm>
            <a:off x="8328248" y="3717032"/>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F55EF05A-D14C-4536-B798-45C22BF5A0D0}"/>
              </a:ext>
            </a:extLst>
          </p:cNvPr>
          <p:cNvSpPr/>
          <p:nvPr/>
        </p:nvSpPr>
        <p:spPr>
          <a:xfrm>
            <a:off x="9624392" y="2852936"/>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206907D3-DF5E-2EE4-64DE-F9AD32BAA3EC}"/>
              </a:ext>
            </a:extLst>
          </p:cNvPr>
          <p:cNvPicPr>
            <a:picLocks noChangeAspect="1"/>
          </p:cNvPicPr>
          <p:nvPr/>
        </p:nvPicPr>
        <p:blipFill>
          <a:blip r:embed="rId7"/>
          <a:stretch>
            <a:fillRect/>
          </a:stretch>
        </p:blipFill>
        <p:spPr>
          <a:xfrm>
            <a:off x="9984432" y="4365104"/>
            <a:ext cx="334700" cy="465669"/>
          </a:xfrm>
          <a:prstGeom prst="rect">
            <a:avLst/>
          </a:prstGeom>
        </p:spPr>
      </p:pic>
      <p:cxnSp>
        <p:nvCxnSpPr>
          <p:cNvPr id="10" name="直線單箭頭接點 9">
            <a:extLst>
              <a:ext uri="{FF2B5EF4-FFF2-40B4-BE49-F238E27FC236}">
                <a16:creationId xmlns:a16="http://schemas.microsoft.com/office/drawing/2014/main" id="{A740E3A9-682D-964C-2F58-F6C374FF726E}"/>
              </a:ext>
            </a:extLst>
          </p:cNvPr>
          <p:cNvCxnSpPr>
            <a:cxnSpLocks/>
          </p:cNvCxnSpPr>
          <p:nvPr/>
        </p:nvCxnSpPr>
        <p:spPr>
          <a:xfrm flipV="1">
            <a:off x="9768408" y="4293096"/>
            <a:ext cx="360040" cy="288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8BB20080-72EC-7269-3ABC-7BF056016320}"/>
              </a:ext>
            </a:extLst>
          </p:cNvPr>
          <p:cNvPicPr>
            <a:picLocks noChangeAspect="1"/>
          </p:cNvPicPr>
          <p:nvPr/>
        </p:nvPicPr>
        <p:blipFill>
          <a:blip r:embed="rId8"/>
          <a:stretch>
            <a:fillRect/>
          </a:stretch>
        </p:blipFill>
        <p:spPr>
          <a:xfrm>
            <a:off x="8544272" y="4797152"/>
            <a:ext cx="1296144" cy="490964"/>
          </a:xfrm>
          <a:prstGeom prst="rect">
            <a:avLst/>
          </a:prstGeom>
        </p:spPr>
      </p:pic>
      <p:sp>
        <p:nvSpPr>
          <p:cNvPr id="18" name="文字方塊 17">
            <a:extLst>
              <a:ext uri="{FF2B5EF4-FFF2-40B4-BE49-F238E27FC236}">
                <a16:creationId xmlns:a16="http://schemas.microsoft.com/office/drawing/2014/main" id="{CDA4C3FD-A2EF-9CFD-468F-39211D38A290}"/>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1" name="矩形 20">
            <a:extLst>
              <a:ext uri="{FF2B5EF4-FFF2-40B4-BE49-F238E27FC236}">
                <a16:creationId xmlns:a16="http://schemas.microsoft.com/office/drawing/2014/main" id="{560B0B1A-509E-F148-3D97-012DA23CDDDD}"/>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1CDF584-3613-73DC-4F11-647E146ED747}"/>
              </a:ext>
            </a:extLst>
          </p:cNvPr>
          <p:cNvSpPr txBox="1"/>
          <p:nvPr/>
        </p:nvSpPr>
        <p:spPr>
          <a:xfrm>
            <a:off x="6960097" y="5429680"/>
            <a:ext cx="45859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支持向量的目的是用來協助找到最大化距離邊界，因此得名支持向量邊界。</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0CAF4DA7-9E67-BE78-45CE-CBFA68300E24}"/>
              </a:ext>
            </a:extLst>
          </p:cNvPr>
          <p:cNvPicPr>
            <a:picLocks noChangeAspect="1"/>
          </p:cNvPicPr>
          <p:nvPr/>
        </p:nvPicPr>
        <p:blipFill>
          <a:blip r:embed="rId9"/>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22561830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4098" name="Picture 2" descr="çıkarma dava kabarcık orange apple - tokaiphotonetwork.com">
            <a:extLst>
              <a:ext uri="{FF2B5EF4-FFF2-40B4-BE49-F238E27FC236}">
                <a16:creationId xmlns:a16="http://schemas.microsoft.com/office/drawing/2014/main" id="{515869CB-C348-4C99-9084-7D65D4683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5085184"/>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een orange - YouTube">
            <a:extLst>
              <a:ext uri="{FF2B5EF4-FFF2-40B4-BE49-F238E27FC236}">
                <a16:creationId xmlns:a16="http://schemas.microsoft.com/office/drawing/2014/main" id="{7F333FA5-9C93-4D96-9156-356C1DFDE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4552" y="2780928"/>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FE109D5-4268-40D0-B834-870595299CC1}"/>
              </a:ext>
            </a:extLst>
          </p:cNvPr>
          <p:cNvSpPr/>
          <p:nvPr/>
        </p:nvSpPr>
        <p:spPr>
          <a:xfrm>
            <a:off x="8832304" y="3501008"/>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DEECCEA0-0E0B-4FEF-AB42-6C31DCF81863}"/>
              </a:ext>
            </a:extLst>
          </p:cNvPr>
          <p:cNvCxnSpPr>
            <a:stCxn id="2" idx="3"/>
            <a:endCxn id="4098" idx="0"/>
          </p:cNvCxnSpPr>
          <p:nvPr/>
        </p:nvCxnSpPr>
        <p:spPr>
          <a:xfrm flipH="1">
            <a:off x="7680176" y="3808321"/>
            <a:ext cx="1204855" cy="12768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8DA22A04-AEAA-4A55-8284-51FC0F88FD3C}"/>
              </a:ext>
            </a:extLst>
          </p:cNvPr>
          <p:cNvSpPr/>
          <p:nvPr/>
        </p:nvSpPr>
        <p:spPr>
          <a:xfrm>
            <a:off x="9336360" y="3284984"/>
            <a:ext cx="360040" cy="360040"/>
          </a:xfrm>
          <a:prstGeom prst="ellipse">
            <a:avLst/>
          </a:prstGeom>
          <a:noFill/>
          <a:ln>
            <a:solidFill>
              <a:srgbClr val="296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1E18433C-FE24-4CE6-98D7-DAE1B4CEAE56}"/>
              </a:ext>
            </a:extLst>
          </p:cNvPr>
          <p:cNvCxnSpPr>
            <a:endCxn id="6146" idx="1"/>
          </p:cNvCxnSpPr>
          <p:nvPr/>
        </p:nvCxnSpPr>
        <p:spPr>
          <a:xfrm flipV="1">
            <a:off x="9624392" y="3248980"/>
            <a:ext cx="1440160" cy="108012"/>
          </a:xfrm>
          <a:prstGeom prst="straightConnector1">
            <a:avLst/>
          </a:prstGeom>
          <a:ln>
            <a:solidFill>
              <a:srgbClr val="296536"/>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E6AA93B1-546F-DD9A-F6DC-B994A0C253F1}"/>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3775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24DB77D0-EC0C-4025-B5EC-A29F92F53F82}"/>
              </a:ext>
            </a:extLst>
          </p:cNvPr>
          <p:cNvGrpSpPr/>
          <p:nvPr/>
        </p:nvGrpSpPr>
        <p:grpSpPr>
          <a:xfrm>
            <a:off x="263352" y="1844824"/>
            <a:ext cx="4005410" cy="3456384"/>
            <a:chOff x="479376" y="1700808"/>
            <a:chExt cx="4422640" cy="3816424"/>
          </a:xfrm>
        </p:grpSpPr>
        <p:pic>
          <p:nvPicPr>
            <p:cNvPr id="7170" name="Picture 2" descr="Intro to machine learning part 4: Support Vector Machines – Water  Programming: A Collaborative Research Blog">
              <a:extLst>
                <a:ext uri="{FF2B5EF4-FFF2-40B4-BE49-F238E27FC236}">
                  <a16:creationId xmlns:a16="http://schemas.microsoft.com/office/drawing/2014/main" id="{6B9AC0BC-7262-47B5-9571-D0F049B1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988840"/>
              <a:ext cx="4422640"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D667546-C97C-4C02-98E5-2995C8772E35}"/>
                </a:ext>
              </a:extLst>
            </p:cNvPr>
            <p:cNvSpPr/>
            <p:nvPr/>
          </p:nvSpPr>
          <p:spPr>
            <a:xfrm>
              <a:off x="2135560" y="1916832"/>
              <a:ext cx="216024" cy="216024"/>
            </a:xfrm>
            <a:prstGeom prst="ellipse">
              <a:avLst/>
            </a:prstGeom>
            <a:solidFill>
              <a:srgbClr val="262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接點 8">
              <a:extLst>
                <a:ext uri="{FF2B5EF4-FFF2-40B4-BE49-F238E27FC236}">
                  <a16:creationId xmlns:a16="http://schemas.microsoft.com/office/drawing/2014/main" id="{A156A5C8-5748-401F-9B74-B23864E7E4EB}"/>
                </a:ext>
              </a:extLst>
            </p:cNvPr>
            <p:cNvCxnSpPr>
              <a:cxnSpLocks/>
              <a:stCxn id="2" idx="5"/>
            </p:cNvCxnSpPr>
            <p:nvPr/>
          </p:nvCxnSpPr>
          <p:spPr>
            <a:xfrm>
              <a:off x="2319948" y="2101220"/>
              <a:ext cx="864096" cy="14314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4B5A528-31BF-483B-991C-27DF35BE3CA5}"/>
                </a:ext>
              </a:extLst>
            </p:cNvPr>
            <p:cNvSpPr txBox="1"/>
            <p:nvPr/>
          </p:nvSpPr>
          <p:spPr>
            <a:xfrm>
              <a:off x="2639616" y="2348880"/>
              <a:ext cx="360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半框架 15">
              <a:extLst>
                <a:ext uri="{FF2B5EF4-FFF2-40B4-BE49-F238E27FC236}">
                  <a16:creationId xmlns:a16="http://schemas.microsoft.com/office/drawing/2014/main" id="{25F6515F-C048-4068-AFB8-DD45DB01C8C5}"/>
                </a:ext>
              </a:extLst>
            </p:cNvPr>
            <p:cNvSpPr/>
            <p:nvPr/>
          </p:nvSpPr>
          <p:spPr>
            <a:xfrm rot="3630982">
              <a:off x="3064944" y="3134248"/>
              <a:ext cx="360040" cy="360040"/>
            </a:xfrm>
            <a:prstGeom prst="halfFrame">
              <a:avLst>
                <a:gd name="adj1" fmla="val 14520"/>
                <a:gd name="adj2" fmla="val 12169"/>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6445FA6D-65D3-4572-BF9E-0D3AB7FD9FB6}"/>
                </a:ext>
              </a:extLst>
            </p:cNvPr>
            <p:cNvSpPr txBox="1"/>
            <p:nvPr/>
          </p:nvSpPr>
          <p:spPr>
            <a:xfrm>
              <a:off x="2279576" y="1700808"/>
              <a:ext cx="867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3" name="接點: 弧形 22">
              <a:extLst>
                <a:ext uri="{FF2B5EF4-FFF2-40B4-BE49-F238E27FC236}">
                  <a16:creationId xmlns:a16="http://schemas.microsoft.com/office/drawing/2014/main" id="{53DEA00E-E3E0-42AF-ACE4-1BEFA81E7695}"/>
                </a:ext>
              </a:extLst>
            </p:cNvPr>
            <p:cNvCxnSpPr>
              <a:cxnSpLocks/>
            </p:cNvCxnSpPr>
            <p:nvPr/>
          </p:nvCxnSpPr>
          <p:spPr>
            <a:xfrm rot="5400000" flipH="1" flipV="1">
              <a:off x="3461708" y="2041347"/>
              <a:ext cx="1422158" cy="1080118"/>
            </a:xfrm>
            <a:prstGeom prst="curved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7172" name="Picture 4" descr="向量&amp; 直線方程– Easy Math Club">
            <a:extLst>
              <a:ext uri="{FF2B5EF4-FFF2-40B4-BE49-F238E27FC236}">
                <a16:creationId xmlns:a16="http://schemas.microsoft.com/office/drawing/2014/main" id="{736E6DDE-15BB-44D0-88C1-A836B77FE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92" y="1772816"/>
            <a:ext cx="3528392" cy="2205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How to choose the one width large margin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三維狀態下的點面距離公式</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21" name="圖片 20">
            <a:extLst>
              <a:ext uri="{FF2B5EF4-FFF2-40B4-BE49-F238E27FC236}">
                <a16:creationId xmlns:a16="http://schemas.microsoft.com/office/drawing/2014/main" id="{91EE2145-3B65-430A-8C7A-DEBD234F668E}"/>
              </a:ext>
            </a:extLst>
          </p:cNvPr>
          <p:cNvPicPr>
            <a:picLocks noChangeAspect="1"/>
          </p:cNvPicPr>
          <p:nvPr/>
        </p:nvPicPr>
        <p:blipFill>
          <a:blip r:embed="rId5"/>
          <a:stretch>
            <a:fillRect/>
          </a:stretch>
        </p:blipFill>
        <p:spPr>
          <a:xfrm>
            <a:off x="3863752" y="4869160"/>
            <a:ext cx="2434990" cy="648072"/>
          </a:xfrm>
          <a:prstGeom prst="rect">
            <a:avLst/>
          </a:prstGeom>
        </p:spPr>
      </p:pic>
      <p:sp>
        <p:nvSpPr>
          <p:cNvPr id="30" name="矩形 29">
            <a:extLst>
              <a:ext uri="{FF2B5EF4-FFF2-40B4-BE49-F238E27FC236}">
                <a16:creationId xmlns:a16="http://schemas.microsoft.com/office/drawing/2014/main" id="{FDBD0CD7-4EA7-43C0-97CF-FA05FAE6E951}"/>
              </a:ext>
            </a:extLst>
          </p:cNvPr>
          <p:cNvSpPr/>
          <p:nvPr/>
        </p:nvSpPr>
        <p:spPr>
          <a:xfrm>
            <a:off x="9048328" y="1556792"/>
            <a:ext cx="110799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高中數學</a:t>
            </a:r>
          </a:p>
        </p:txBody>
      </p:sp>
      <p:sp>
        <p:nvSpPr>
          <p:cNvPr id="31" name="文字方塊 30">
            <a:extLst>
              <a:ext uri="{FF2B5EF4-FFF2-40B4-BE49-F238E27FC236}">
                <a16:creationId xmlns:a16="http://schemas.microsoft.com/office/drawing/2014/main" id="{67ABB897-B5EE-4AA8-B97C-EC4A4A766D33}"/>
              </a:ext>
            </a:extLst>
          </p:cNvPr>
          <p:cNvSpPr txBox="1"/>
          <p:nvPr/>
        </p:nvSpPr>
        <p:spPr>
          <a:xfrm>
            <a:off x="3431704" y="5013176"/>
            <a:ext cx="5760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 =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3CBF63BD-4521-44C5-B7C5-4DCCDFEAD74F}"/>
              </a:ext>
            </a:extLst>
          </p:cNvPr>
          <p:cNvSpPr/>
          <p:nvPr/>
        </p:nvSpPr>
        <p:spPr>
          <a:xfrm>
            <a:off x="3791744" y="4509120"/>
            <a:ext cx="23599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calculate distance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C7020F47-C2F3-483C-8230-46CD360582B6}"/>
              </a:ext>
            </a:extLst>
          </p:cNvPr>
          <p:cNvPicPr>
            <a:picLocks noChangeAspect="1"/>
          </p:cNvPicPr>
          <p:nvPr/>
        </p:nvPicPr>
        <p:blipFill>
          <a:blip r:embed="rId6"/>
          <a:stretch>
            <a:fillRect/>
          </a:stretch>
        </p:blipFill>
        <p:spPr>
          <a:xfrm>
            <a:off x="4295800" y="1700808"/>
            <a:ext cx="2225801" cy="303183"/>
          </a:xfrm>
          <a:prstGeom prst="rect">
            <a:avLst/>
          </a:prstGeom>
        </p:spPr>
      </p:pic>
      <p:pic>
        <p:nvPicPr>
          <p:cNvPr id="8194" name="Picture 2" descr="翻轉學習影片：高中_數學_點到平面、兩平行平面的距離">
            <a:extLst>
              <a:ext uri="{FF2B5EF4-FFF2-40B4-BE49-F238E27FC236}">
                <a16:creationId xmlns:a16="http://schemas.microsoft.com/office/drawing/2014/main" id="{E76A76F4-896F-42F4-84C0-A77568377F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664"/>
          <a:stretch/>
        </p:blipFill>
        <p:spPr bwMode="auto">
          <a:xfrm>
            <a:off x="7752184" y="4221088"/>
            <a:ext cx="3600400" cy="189025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圓角 21">
            <a:extLst>
              <a:ext uri="{FF2B5EF4-FFF2-40B4-BE49-F238E27FC236}">
                <a16:creationId xmlns:a16="http://schemas.microsoft.com/office/drawing/2014/main" id="{DC783857-38B0-4375-9289-CB458782E78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226292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Hyperplane in N-dimension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1271464" y="2869704"/>
            <a:ext cx="3286953" cy="1728192"/>
          </a:xfrm>
          <a:prstGeom prst="rect">
            <a:avLst/>
          </a:prstGeom>
        </p:spPr>
      </p:pic>
      <p:pic>
        <p:nvPicPr>
          <p:cNvPr id="5" name="圖片 4">
            <a:extLst>
              <a:ext uri="{FF2B5EF4-FFF2-40B4-BE49-F238E27FC236}">
                <a16:creationId xmlns:a16="http://schemas.microsoft.com/office/drawing/2014/main" id="{772D3D16-B63C-434A-ACB3-995CF56A3770}"/>
              </a:ext>
            </a:extLst>
          </p:cNvPr>
          <p:cNvPicPr>
            <a:picLocks noChangeAspect="1"/>
          </p:cNvPicPr>
          <p:nvPr/>
        </p:nvPicPr>
        <p:blipFill>
          <a:blip r:embed="rId4"/>
          <a:stretch>
            <a:fillRect/>
          </a:stretch>
        </p:blipFill>
        <p:spPr>
          <a:xfrm>
            <a:off x="6960096" y="4509120"/>
            <a:ext cx="4320480" cy="637088"/>
          </a:xfrm>
          <a:prstGeom prst="rect">
            <a:avLst/>
          </a:prstGeom>
        </p:spPr>
      </p:pic>
      <p:pic>
        <p:nvPicPr>
          <p:cNvPr id="6" name="圖片 5">
            <a:extLst>
              <a:ext uri="{FF2B5EF4-FFF2-40B4-BE49-F238E27FC236}">
                <a16:creationId xmlns:a16="http://schemas.microsoft.com/office/drawing/2014/main" id="{2D79B9AE-008F-4B11-BCCD-BB87A968EF3F}"/>
              </a:ext>
            </a:extLst>
          </p:cNvPr>
          <p:cNvPicPr>
            <a:picLocks noChangeAspect="1"/>
          </p:cNvPicPr>
          <p:nvPr/>
        </p:nvPicPr>
        <p:blipFill>
          <a:blip r:embed="rId5"/>
          <a:stretch>
            <a:fillRect/>
          </a:stretch>
        </p:blipFill>
        <p:spPr>
          <a:xfrm>
            <a:off x="6023992" y="2924944"/>
            <a:ext cx="3888432" cy="1152464"/>
          </a:xfrm>
          <a:prstGeom prst="rect">
            <a:avLst/>
          </a:prstGeom>
        </p:spPr>
      </p:pic>
      <p:sp>
        <p:nvSpPr>
          <p:cNvPr id="10" name="矩形 9">
            <a:extLst>
              <a:ext uri="{FF2B5EF4-FFF2-40B4-BE49-F238E27FC236}">
                <a16:creationId xmlns:a16="http://schemas.microsoft.com/office/drawing/2014/main" id="{76B3F923-073C-4725-B63F-004D72DB98BC}"/>
              </a:ext>
            </a:extLst>
          </p:cNvPr>
          <p:cNvSpPr/>
          <p:nvPr/>
        </p:nvSpPr>
        <p:spPr>
          <a:xfrm>
            <a:off x="5519936" y="2132856"/>
            <a:ext cx="172354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(2, 3, 4,1,1) </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7E57A5EA-2E86-4B2C-946C-19A62C5E6154}"/>
              </a:ext>
            </a:extLst>
          </p:cNvPr>
          <p:cNvSpPr/>
          <p:nvPr/>
        </p:nvSpPr>
        <p:spPr>
          <a:xfrm>
            <a:off x="5519936" y="3356992"/>
            <a:ext cx="5261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26" name="矩形 25">
            <a:extLst>
              <a:ext uri="{FF2B5EF4-FFF2-40B4-BE49-F238E27FC236}">
                <a16:creationId xmlns:a16="http://schemas.microsoft.com/office/drawing/2014/main" id="{5D75D5E2-E6C2-450C-949E-3A273C684C54}"/>
              </a:ext>
            </a:extLst>
          </p:cNvPr>
          <p:cNvSpPr/>
          <p:nvPr/>
        </p:nvSpPr>
        <p:spPr>
          <a:xfrm>
            <a:off x="5519936" y="4509120"/>
            <a:ext cx="14494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點到面距離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12" name="矩形: 圓角 11">
            <a:extLst>
              <a:ext uri="{FF2B5EF4-FFF2-40B4-BE49-F238E27FC236}">
                <a16:creationId xmlns:a16="http://schemas.microsoft.com/office/drawing/2014/main" id="{B65EAF83-E709-4E39-8313-CE9855E46BF4}"/>
              </a:ext>
            </a:extLst>
          </p:cNvPr>
          <p:cNvSpPr/>
          <p:nvPr/>
        </p:nvSpPr>
        <p:spPr>
          <a:xfrm>
            <a:off x="2143542" y="2364622"/>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超平面方程</a:t>
            </a:r>
          </a:p>
        </p:txBody>
      </p:sp>
      <p:sp>
        <p:nvSpPr>
          <p:cNvPr id="2" name="矩形: 圓角 1">
            <a:extLst>
              <a:ext uri="{FF2B5EF4-FFF2-40B4-BE49-F238E27FC236}">
                <a16:creationId xmlns:a16="http://schemas.microsoft.com/office/drawing/2014/main" id="{AE1E5239-6E4F-4C8E-8807-215E83E2B3D1}"/>
              </a:ext>
            </a:extLst>
          </p:cNvPr>
          <p:cNvSpPr/>
          <p:nvPr/>
        </p:nvSpPr>
        <p:spPr>
          <a:xfrm>
            <a:off x="5359400" y="4377267"/>
            <a:ext cx="5985933" cy="905933"/>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23598F7-E369-4E38-B1E4-F9BD0AE0A7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7413068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7B528E9-AE52-4A1F-B0F3-C444713A8B15}"/>
              </a:ext>
            </a:extLst>
          </p:cNvPr>
          <p:cNvSpPr/>
          <p:nvPr/>
        </p:nvSpPr>
        <p:spPr>
          <a:xfrm>
            <a:off x="449004" y="1589365"/>
            <a:ext cx="5707835" cy="3170099"/>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需求</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預防禽流感，營養師吩咐雞場主人每天必須從飼料中提供至少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84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b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b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24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和至少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60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給他的雞群。</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限制</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這三種營養素可由兩種飼料中獲得，且知</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第一種飼料每公斤售價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5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7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 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第二種飼料每公斤售價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6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若雞場主人每天使用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公斤的第一種飼料與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公斤的第二種飼料就能符合營養師吩咐，並且想以最少的飼料成本來達到雞群的營養要求，則</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的值為何？最少的飼料成本又是多少？</a:t>
            </a: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662819EA-0102-4610-8283-833421EAFCE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0AC8FDA0-3B4F-491C-9EE5-DD6B0832439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A8F6FE20-4287-4953-BBD9-4D4E8F71783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1" name="矩形 10">
            <a:extLst>
              <a:ext uri="{FF2B5EF4-FFF2-40B4-BE49-F238E27FC236}">
                <a16:creationId xmlns:a16="http://schemas.microsoft.com/office/drawing/2014/main" id="{359EA9CF-84E1-4A08-93AD-D833452A92FD}"/>
              </a:ext>
            </a:extLst>
          </p:cNvPr>
          <p:cNvSpPr/>
          <p:nvPr/>
        </p:nvSpPr>
        <p:spPr>
          <a:xfrm>
            <a:off x="6244818" y="1669084"/>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a:t>
            </a:r>
          </a:p>
        </p:txBody>
      </p:sp>
      <p:pic>
        <p:nvPicPr>
          <p:cNvPr id="12" name="圖片 11">
            <a:extLst>
              <a:ext uri="{FF2B5EF4-FFF2-40B4-BE49-F238E27FC236}">
                <a16:creationId xmlns:a16="http://schemas.microsoft.com/office/drawing/2014/main" id="{949385EA-9A3C-4952-9B80-CBB8A7620002}"/>
              </a:ext>
            </a:extLst>
          </p:cNvPr>
          <p:cNvPicPr>
            <a:picLocks noChangeAspect="1"/>
          </p:cNvPicPr>
          <p:nvPr/>
        </p:nvPicPr>
        <p:blipFill>
          <a:blip r:embed="rId2"/>
          <a:stretch>
            <a:fillRect/>
          </a:stretch>
        </p:blipFill>
        <p:spPr>
          <a:xfrm>
            <a:off x="7577089" y="2238214"/>
            <a:ext cx="695422" cy="219106"/>
          </a:xfrm>
          <a:prstGeom prst="rect">
            <a:avLst/>
          </a:prstGeom>
        </p:spPr>
      </p:pic>
      <p:pic>
        <p:nvPicPr>
          <p:cNvPr id="13" name="圖片 12">
            <a:extLst>
              <a:ext uri="{FF2B5EF4-FFF2-40B4-BE49-F238E27FC236}">
                <a16:creationId xmlns:a16="http://schemas.microsoft.com/office/drawing/2014/main" id="{959A5352-A76A-488E-BCD4-D574049AA628}"/>
              </a:ext>
            </a:extLst>
          </p:cNvPr>
          <p:cNvPicPr>
            <a:picLocks noChangeAspect="1"/>
          </p:cNvPicPr>
          <p:nvPr/>
        </p:nvPicPr>
        <p:blipFill>
          <a:blip r:embed="rId3"/>
          <a:stretch>
            <a:fillRect/>
          </a:stretch>
        </p:blipFill>
        <p:spPr>
          <a:xfrm>
            <a:off x="7338920" y="3220993"/>
            <a:ext cx="1324160" cy="1076475"/>
          </a:xfrm>
          <a:prstGeom prst="rect">
            <a:avLst/>
          </a:prstGeom>
        </p:spPr>
      </p:pic>
      <p:sp>
        <p:nvSpPr>
          <p:cNvPr id="14" name="矩形 13">
            <a:extLst>
              <a:ext uri="{FF2B5EF4-FFF2-40B4-BE49-F238E27FC236}">
                <a16:creationId xmlns:a16="http://schemas.microsoft.com/office/drawing/2014/main" id="{93C6CAC6-A457-4492-80AC-3DC44BE0E04B}"/>
              </a:ext>
            </a:extLst>
          </p:cNvPr>
          <p:cNvSpPr/>
          <p:nvPr/>
        </p:nvSpPr>
        <p:spPr>
          <a:xfrm>
            <a:off x="6244818" y="2908386"/>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限制條件</a:t>
            </a:r>
          </a:p>
        </p:txBody>
      </p:sp>
      <p:pic>
        <p:nvPicPr>
          <p:cNvPr id="15" name="圖片 14">
            <a:extLst>
              <a:ext uri="{FF2B5EF4-FFF2-40B4-BE49-F238E27FC236}">
                <a16:creationId xmlns:a16="http://schemas.microsoft.com/office/drawing/2014/main" id="{59E0F3AE-3CDD-46FE-8E4A-930CFD195D84}"/>
              </a:ext>
            </a:extLst>
          </p:cNvPr>
          <p:cNvPicPr>
            <a:picLocks noChangeAspect="1"/>
          </p:cNvPicPr>
          <p:nvPr/>
        </p:nvPicPr>
        <p:blipFill>
          <a:blip r:embed="rId4"/>
          <a:stretch>
            <a:fillRect/>
          </a:stretch>
        </p:blipFill>
        <p:spPr>
          <a:xfrm>
            <a:off x="9081081" y="3929881"/>
            <a:ext cx="2648564" cy="2286367"/>
          </a:xfrm>
          <a:prstGeom prst="rect">
            <a:avLst/>
          </a:prstGeom>
        </p:spPr>
      </p:pic>
      <p:sp>
        <p:nvSpPr>
          <p:cNvPr id="16" name="矩形 15">
            <a:extLst>
              <a:ext uri="{FF2B5EF4-FFF2-40B4-BE49-F238E27FC236}">
                <a16:creationId xmlns:a16="http://schemas.microsoft.com/office/drawing/2014/main" id="{9B1D7A7F-C98A-4A6D-B712-1FD3803FE4A1}"/>
              </a:ext>
            </a:extLst>
          </p:cNvPr>
          <p:cNvSpPr/>
          <p:nvPr/>
        </p:nvSpPr>
        <p:spPr>
          <a:xfrm>
            <a:off x="9355667" y="5784850"/>
            <a:ext cx="414866"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箭號: 彎曲 16">
            <a:extLst>
              <a:ext uri="{FF2B5EF4-FFF2-40B4-BE49-F238E27FC236}">
                <a16:creationId xmlns:a16="http://schemas.microsoft.com/office/drawing/2014/main" id="{92AF3BF1-C8A3-441C-A856-39C008325E49}"/>
              </a:ext>
            </a:extLst>
          </p:cNvPr>
          <p:cNvSpPr/>
          <p:nvPr/>
        </p:nvSpPr>
        <p:spPr>
          <a:xfrm rot="5400000">
            <a:off x="8939585" y="3415958"/>
            <a:ext cx="627713" cy="760750"/>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19" name="直線接點 18">
            <a:extLst>
              <a:ext uri="{FF2B5EF4-FFF2-40B4-BE49-F238E27FC236}">
                <a16:creationId xmlns:a16="http://schemas.microsoft.com/office/drawing/2014/main" id="{E5EEA14C-D106-40B5-B76A-44928AC64444}"/>
              </a:ext>
            </a:extLst>
          </p:cNvPr>
          <p:cNvCxnSpPr/>
          <p:nvPr/>
        </p:nvCxnSpPr>
        <p:spPr>
          <a:xfrm>
            <a:off x="9751888" y="5480050"/>
            <a:ext cx="736600" cy="5842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5385ED30-2E8F-41D3-BA17-F07FB25DB328}"/>
              </a:ext>
            </a:extLst>
          </p:cNvPr>
          <p:cNvSpPr/>
          <p:nvPr/>
        </p:nvSpPr>
        <p:spPr>
          <a:xfrm>
            <a:off x="6998621" y="4793217"/>
            <a:ext cx="2269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目標函數和限制條件區域，</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於點 </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(18,3)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會有最小值</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答案</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18 kg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3 Kg</a:t>
            </a:r>
            <a:endPar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圓角 21">
            <a:extLst>
              <a:ext uri="{FF2B5EF4-FFF2-40B4-BE49-F238E27FC236}">
                <a16:creationId xmlns:a16="http://schemas.microsoft.com/office/drawing/2014/main" id="{D2BAE43C-B07F-414A-AA3A-3A8597F552A0}"/>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4137024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C4C9B0DC-F65A-4628-9F03-07A76CC6320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代數形式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矩陣形式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A25C6E01-3352-4E6C-9DA4-EA24F0DDC8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grpSp>
        <p:nvGrpSpPr>
          <p:cNvPr id="13" name="群組 12">
            <a:extLst>
              <a:ext uri="{FF2B5EF4-FFF2-40B4-BE49-F238E27FC236}">
                <a16:creationId xmlns:a16="http://schemas.microsoft.com/office/drawing/2014/main" id="{AED0FFC4-192C-443E-B469-D0751B42D8DD}"/>
              </a:ext>
            </a:extLst>
          </p:cNvPr>
          <p:cNvGrpSpPr/>
          <p:nvPr/>
        </p:nvGrpSpPr>
        <p:grpSpPr>
          <a:xfrm>
            <a:off x="304800" y="1711325"/>
            <a:ext cx="11262239" cy="3509962"/>
            <a:chOff x="304799" y="2164075"/>
            <a:chExt cx="11262239" cy="3509962"/>
          </a:xfrm>
        </p:grpSpPr>
        <p:pic>
          <p:nvPicPr>
            <p:cNvPr id="7" name="圖片 6">
              <a:extLst>
                <a:ext uri="{FF2B5EF4-FFF2-40B4-BE49-F238E27FC236}">
                  <a16:creationId xmlns:a16="http://schemas.microsoft.com/office/drawing/2014/main" id="{FE42719C-3A7F-4B62-AA96-5FFB6D228A6C}"/>
                </a:ext>
              </a:extLst>
            </p:cNvPr>
            <p:cNvPicPr>
              <a:picLocks noChangeAspect="1"/>
            </p:cNvPicPr>
            <p:nvPr/>
          </p:nvPicPr>
          <p:blipFill>
            <a:blip r:embed="rId2"/>
            <a:stretch>
              <a:fillRect/>
            </a:stretch>
          </p:blipFill>
          <p:spPr>
            <a:xfrm>
              <a:off x="307997" y="2164075"/>
              <a:ext cx="5667435" cy="2399459"/>
            </a:xfrm>
            <a:prstGeom prst="rect">
              <a:avLst/>
            </a:prstGeom>
          </p:spPr>
        </p:pic>
        <p:pic>
          <p:nvPicPr>
            <p:cNvPr id="8" name="圖片 7">
              <a:extLst>
                <a:ext uri="{FF2B5EF4-FFF2-40B4-BE49-F238E27FC236}">
                  <a16:creationId xmlns:a16="http://schemas.microsoft.com/office/drawing/2014/main" id="{8E9BCD88-3294-4001-9D7E-A6E1CCD909FB}"/>
                </a:ext>
              </a:extLst>
            </p:cNvPr>
            <p:cNvPicPr>
              <a:picLocks noChangeAspect="1"/>
            </p:cNvPicPr>
            <p:nvPr/>
          </p:nvPicPr>
          <p:blipFill>
            <a:blip r:embed="rId3"/>
            <a:stretch>
              <a:fillRect/>
            </a:stretch>
          </p:blipFill>
          <p:spPr>
            <a:xfrm>
              <a:off x="6216570" y="2164075"/>
              <a:ext cx="5350468" cy="3509962"/>
            </a:xfrm>
            <a:prstGeom prst="rect">
              <a:avLst/>
            </a:prstGeom>
          </p:spPr>
        </p:pic>
        <p:sp>
          <p:nvSpPr>
            <p:cNvPr id="11" name="矩形 10">
              <a:extLst>
                <a:ext uri="{FF2B5EF4-FFF2-40B4-BE49-F238E27FC236}">
                  <a16:creationId xmlns:a16="http://schemas.microsoft.com/office/drawing/2014/main" id="{CB61A277-20E6-4FE8-8E62-522D6EC9E5BE}"/>
                </a:ext>
              </a:extLst>
            </p:cNvPr>
            <p:cNvSpPr/>
            <p:nvPr/>
          </p:nvSpPr>
          <p:spPr>
            <a:xfrm>
              <a:off x="304799"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65CBDCD2-7007-4BD1-BF15-A71067B23BCC}"/>
                </a:ext>
              </a:extLst>
            </p:cNvPr>
            <p:cNvSpPr/>
            <p:nvPr/>
          </p:nvSpPr>
          <p:spPr>
            <a:xfrm>
              <a:off x="6216570"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4" name="矩形: 圓角 13">
            <a:extLst>
              <a:ext uri="{FF2B5EF4-FFF2-40B4-BE49-F238E27FC236}">
                <a16:creationId xmlns:a16="http://schemas.microsoft.com/office/drawing/2014/main" id="{710CB7C9-5B12-4BDE-902B-B6CAA727E3E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5" name="矩形: 圓角 14">
            <a:extLst>
              <a:ext uri="{FF2B5EF4-FFF2-40B4-BE49-F238E27FC236}">
                <a16:creationId xmlns:a16="http://schemas.microsoft.com/office/drawing/2014/main" id="{6606F2F5-9A69-4C21-BF50-73D232211BD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9680292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FCD87A1-B800-4495-AD13-716FE1159442}"/>
              </a:ext>
            </a:extLst>
          </p:cNvPr>
          <p:cNvSpPr/>
          <p:nvPr/>
        </p:nvSpPr>
        <p:spPr>
          <a:xfrm>
            <a:off x="8119688" y="6057324"/>
            <a:ext cx="398378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https://www.allmath.com/lagrange-multipliers.php</a:t>
            </a:r>
          </a:p>
        </p:txBody>
      </p:sp>
      <p:sp>
        <p:nvSpPr>
          <p:cNvPr id="6" name="Rectangle 1">
            <a:extLst>
              <a:ext uri="{FF2B5EF4-FFF2-40B4-BE49-F238E27FC236}">
                <a16:creationId xmlns:a16="http://schemas.microsoft.com/office/drawing/2014/main" id="{260F4E94-A5CE-4A57-B591-16A01B192F95}"/>
              </a:ext>
            </a:extLst>
          </p:cNvPr>
          <p:cNvSpPr>
            <a:spLocks noChangeArrowheads="1"/>
          </p:cNvSpPr>
          <p:nvPr/>
        </p:nvSpPr>
        <p:spPr bwMode="auto">
          <a:xfrm>
            <a:off x="304800" y="1428176"/>
            <a:ext cx="8132354"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The method of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Lagrange multiliers</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which is named after the mathematician </a:t>
            </a:r>
            <a:r>
              <a:rPr kumimoji="0" lang="zh-TW" altLang="zh-TW" sz="1300" b="0" i="0" u="none" strike="noStrike" kern="1200" cap="none" spc="0" normalizeH="0" baseline="0" noProof="0" dirty="0">
                <a:ln>
                  <a:noFill/>
                </a:ln>
                <a:solidFill>
                  <a:srgbClr val="000000"/>
                </a:solidFill>
                <a:effectLst/>
                <a:uLnTx/>
                <a:uFillTx/>
                <a:latin typeface="Arial Unicode MS"/>
                <a:ea typeface="新細明體" panose="02020500000000000000" pitchFamily="18" charset="-120"/>
                <a:cs typeface="+mn-cs"/>
              </a:rPr>
              <a:t>Joseph-Louis Lagrange</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a:t>
            </a:r>
            <a:endParaRPr kumimoji="0" lang="en-US"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is a technique for locating the local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maxima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and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minima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of a function that is subject to equality constraints.</a:t>
            </a:r>
            <a:r>
              <a:rPr kumimoji="0" lang="zh-TW" altLang="zh-TW" sz="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7" name="標題 1">
            <a:extLst>
              <a:ext uri="{FF2B5EF4-FFF2-40B4-BE49-F238E27FC236}">
                <a16:creationId xmlns:a16="http://schemas.microsoft.com/office/drawing/2014/main" id="{37F04EA3-4448-45BA-9330-2810C978CD8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Lagrange multiplier</a:t>
            </a:r>
          </a:p>
        </p:txBody>
      </p:sp>
      <p:sp>
        <p:nvSpPr>
          <p:cNvPr id="8" name="矩形 7">
            <a:extLst>
              <a:ext uri="{FF2B5EF4-FFF2-40B4-BE49-F238E27FC236}">
                <a16:creationId xmlns:a16="http://schemas.microsoft.com/office/drawing/2014/main" id="{91A20C91-E9AF-498B-B011-E708CBFDE57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1B11C7A9-3DCD-4FFE-BAD9-19C7E0E562B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0" name="圖片 9">
            <a:extLst>
              <a:ext uri="{FF2B5EF4-FFF2-40B4-BE49-F238E27FC236}">
                <a16:creationId xmlns:a16="http://schemas.microsoft.com/office/drawing/2014/main" id="{9EF25C55-5EDA-4BBC-A043-042FB1E23051}"/>
              </a:ext>
            </a:extLst>
          </p:cNvPr>
          <p:cNvPicPr>
            <a:picLocks noChangeAspect="1"/>
          </p:cNvPicPr>
          <p:nvPr/>
        </p:nvPicPr>
        <p:blipFill>
          <a:blip r:embed="rId2"/>
          <a:stretch>
            <a:fillRect/>
          </a:stretch>
        </p:blipFill>
        <p:spPr>
          <a:xfrm>
            <a:off x="982400" y="2190187"/>
            <a:ext cx="4241533" cy="3099582"/>
          </a:xfrm>
          <a:prstGeom prst="rect">
            <a:avLst/>
          </a:prstGeom>
        </p:spPr>
      </p:pic>
      <p:pic>
        <p:nvPicPr>
          <p:cNvPr id="11" name="圖片 10">
            <a:extLst>
              <a:ext uri="{FF2B5EF4-FFF2-40B4-BE49-F238E27FC236}">
                <a16:creationId xmlns:a16="http://schemas.microsoft.com/office/drawing/2014/main" id="{A36AE96F-A2C0-4B7A-A7B1-6FC233BF98CA}"/>
              </a:ext>
            </a:extLst>
          </p:cNvPr>
          <p:cNvPicPr>
            <a:picLocks noChangeAspect="1"/>
          </p:cNvPicPr>
          <p:nvPr/>
        </p:nvPicPr>
        <p:blipFill>
          <a:blip r:embed="rId3"/>
          <a:stretch>
            <a:fillRect/>
          </a:stretch>
        </p:blipFill>
        <p:spPr>
          <a:xfrm>
            <a:off x="6170867" y="2640141"/>
            <a:ext cx="4404067" cy="1825032"/>
          </a:xfrm>
          <a:prstGeom prst="rect">
            <a:avLst/>
          </a:prstGeom>
        </p:spPr>
      </p:pic>
      <p:pic>
        <p:nvPicPr>
          <p:cNvPr id="14" name="圖片 13">
            <a:extLst>
              <a:ext uri="{FF2B5EF4-FFF2-40B4-BE49-F238E27FC236}">
                <a16:creationId xmlns:a16="http://schemas.microsoft.com/office/drawing/2014/main" id="{DF2FA762-9508-4806-9C40-3D76A72672E0}"/>
              </a:ext>
            </a:extLst>
          </p:cNvPr>
          <p:cNvPicPr>
            <a:picLocks noChangeAspect="1"/>
          </p:cNvPicPr>
          <p:nvPr/>
        </p:nvPicPr>
        <p:blipFill>
          <a:blip r:embed="rId4"/>
          <a:stretch>
            <a:fillRect/>
          </a:stretch>
        </p:blipFill>
        <p:spPr>
          <a:xfrm>
            <a:off x="8437154" y="5155718"/>
            <a:ext cx="1130179" cy="402150"/>
          </a:xfrm>
          <a:prstGeom prst="rect">
            <a:avLst/>
          </a:prstGeom>
        </p:spPr>
      </p:pic>
      <p:sp>
        <p:nvSpPr>
          <p:cNvPr id="15" name="Rectangle 1">
            <a:extLst>
              <a:ext uri="{FF2B5EF4-FFF2-40B4-BE49-F238E27FC236}">
                <a16:creationId xmlns:a16="http://schemas.microsoft.com/office/drawing/2014/main" id="{9E75F869-BE4F-4563-8180-FDCE7A260BC5}"/>
              </a:ext>
            </a:extLst>
          </p:cNvPr>
          <p:cNvSpPr>
            <a:spLocks noChangeArrowheads="1"/>
          </p:cNvSpPr>
          <p:nvPr/>
        </p:nvSpPr>
        <p:spPr bwMode="auto">
          <a:xfrm>
            <a:off x="7544151" y="4613275"/>
            <a:ext cx="291618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rPr>
              <a:t>The optimal point satisfies </a:t>
            </a:r>
            <a:endParaRPr kumimoji="0" lang="zh-TW"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endParaRPr>
          </a:p>
        </p:txBody>
      </p:sp>
      <p:sp>
        <p:nvSpPr>
          <p:cNvPr id="16" name="矩形 15">
            <a:extLst>
              <a:ext uri="{FF2B5EF4-FFF2-40B4-BE49-F238E27FC236}">
                <a16:creationId xmlns:a16="http://schemas.microsoft.com/office/drawing/2014/main" id="{793F52B4-316D-4F4F-9197-B217D84A0F56}"/>
              </a:ext>
            </a:extLst>
          </p:cNvPr>
          <p:cNvSpPr/>
          <p:nvPr/>
        </p:nvSpPr>
        <p:spPr>
          <a:xfrm>
            <a:off x="770467" y="5410993"/>
            <a:ext cx="5113866"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引進 </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Lagrange multiplier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的好處是我們將一個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最佳化問題</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改寫成一個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求根問題</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理論上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𝐹</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𝑥</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這種問題不管線性或非線性我們都比較會解</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而最佳化問題就相對比較無從下手。</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01C7180-1BBC-432C-A939-CD229560EC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5989498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08D3028-1B6B-43A0-BC6A-595DE120D56B}"/>
              </a:ext>
            </a:extLst>
          </p:cNvPr>
          <p:cNvPicPr>
            <a:picLocks noChangeAspect="1"/>
          </p:cNvPicPr>
          <p:nvPr/>
        </p:nvPicPr>
        <p:blipFill>
          <a:blip r:embed="rId2"/>
          <a:stretch>
            <a:fillRect/>
          </a:stretch>
        </p:blipFill>
        <p:spPr>
          <a:xfrm>
            <a:off x="6220229" y="1423707"/>
            <a:ext cx="5511736" cy="4512734"/>
          </a:xfrm>
          <a:prstGeom prst="rect">
            <a:avLst/>
          </a:prstGeom>
        </p:spPr>
      </p:pic>
      <p:sp>
        <p:nvSpPr>
          <p:cNvPr id="8" name="標題 1">
            <a:extLst>
              <a:ext uri="{FF2B5EF4-FFF2-40B4-BE49-F238E27FC236}">
                <a16:creationId xmlns:a16="http://schemas.microsoft.com/office/drawing/2014/main" id="{C409C095-4651-4BB5-A62F-A9A2A3B3C47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凸函數與凹函數</a:t>
            </a:r>
            <a:endParaRPr kumimoji="0" lang="en-US" altLang="zh-TW"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id="{6C63AA97-3CD6-4B4C-A30D-E81899ED88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圓角 9">
            <a:extLst>
              <a:ext uri="{FF2B5EF4-FFF2-40B4-BE49-F238E27FC236}">
                <a16:creationId xmlns:a16="http://schemas.microsoft.com/office/drawing/2014/main" id="{2CD9D80D-CB5A-4655-96AA-02D452EDC98C}"/>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1" name="圖片 10">
            <a:extLst>
              <a:ext uri="{FF2B5EF4-FFF2-40B4-BE49-F238E27FC236}">
                <a16:creationId xmlns:a16="http://schemas.microsoft.com/office/drawing/2014/main" id="{EF355140-2A28-4C53-B2D7-0F906B5855DA}"/>
              </a:ext>
            </a:extLst>
          </p:cNvPr>
          <p:cNvPicPr>
            <a:picLocks noChangeAspect="1"/>
          </p:cNvPicPr>
          <p:nvPr/>
        </p:nvPicPr>
        <p:blipFill>
          <a:blip r:embed="rId3"/>
          <a:stretch>
            <a:fillRect/>
          </a:stretch>
        </p:blipFill>
        <p:spPr>
          <a:xfrm>
            <a:off x="1666651" y="2806976"/>
            <a:ext cx="2685216" cy="2367439"/>
          </a:xfrm>
          <a:prstGeom prst="rect">
            <a:avLst/>
          </a:prstGeom>
        </p:spPr>
      </p:pic>
      <p:sp>
        <p:nvSpPr>
          <p:cNvPr id="13" name="矩形 12">
            <a:extLst>
              <a:ext uri="{FF2B5EF4-FFF2-40B4-BE49-F238E27FC236}">
                <a16:creationId xmlns:a16="http://schemas.microsoft.com/office/drawing/2014/main" id="{7115A300-C91E-47EF-B05F-A9A43F99009D}"/>
              </a:ext>
            </a:extLst>
          </p:cNvPr>
          <p:cNvSpPr/>
          <p:nvPr/>
        </p:nvSpPr>
        <p:spPr>
          <a:xfrm>
            <a:off x="431735" y="1423707"/>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若對於任意兩點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及</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0&lt; λ &lt;1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，則函數稱為凸的（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Convex</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p:txBody>
      </p:sp>
      <p:pic>
        <p:nvPicPr>
          <p:cNvPr id="14" name="圖片 13">
            <a:extLst>
              <a:ext uri="{FF2B5EF4-FFF2-40B4-BE49-F238E27FC236}">
                <a16:creationId xmlns:a16="http://schemas.microsoft.com/office/drawing/2014/main" id="{142D7853-BC22-4C47-9399-824B2246E747}"/>
              </a:ext>
            </a:extLst>
          </p:cNvPr>
          <p:cNvPicPr>
            <a:picLocks noChangeAspect="1"/>
          </p:cNvPicPr>
          <p:nvPr/>
        </p:nvPicPr>
        <p:blipFill>
          <a:blip r:embed="rId4"/>
          <a:stretch>
            <a:fillRect/>
          </a:stretch>
        </p:blipFill>
        <p:spPr>
          <a:xfrm>
            <a:off x="1484123" y="2068559"/>
            <a:ext cx="3098910" cy="289735"/>
          </a:xfrm>
          <a:prstGeom prst="rect">
            <a:avLst/>
          </a:prstGeom>
        </p:spPr>
      </p:pic>
      <p:sp>
        <p:nvSpPr>
          <p:cNvPr id="15" name="矩形 14">
            <a:extLst>
              <a:ext uri="{FF2B5EF4-FFF2-40B4-BE49-F238E27FC236}">
                <a16:creationId xmlns:a16="http://schemas.microsoft.com/office/drawing/2014/main" id="{3BF745C4-D5BB-4D64-BD2D-B914E1DDE234}"/>
              </a:ext>
            </a:extLst>
          </p:cNvPr>
          <p:cNvSpPr/>
          <p:nvPr/>
        </p:nvSpPr>
        <p:spPr>
          <a:xfrm>
            <a:off x="449004" y="5311189"/>
            <a:ext cx="5189796" cy="64633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 改為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，則稱為嚴格凸的（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Convex</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17" name="矩形: 圓角 16">
            <a:extLst>
              <a:ext uri="{FF2B5EF4-FFF2-40B4-BE49-F238E27FC236}">
                <a16:creationId xmlns:a16="http://schemas.microsoft.com/office/drawing/2014/main" id="{DDF020F3-21F2-448F-810C-FF0E448B1C5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12625147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如何定義最大邊距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Hard margin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推導</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539716"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26372" y="2413339"/>
            <a:ext cx="1944217" cy="255124"/>
          </a:xfrm>
          <a:prstGeom prst="rect">
            <a:avLst/>
          </a:prstGeom>
        </p:spPr>
      </p:pic>
      <p:pic>
        <p:nvPicPr>
          <p:cNvPr id="21" name="圖片 20">
            <a:extLst>
              <a:ext uri="{FF2B5EF4-FFF2-40B4-BE49-F238E27FC236}">
                <a16:creationId xmlns:a16="http://schemas.microsoft.com/office/drawing/2014/main" id="{C2A15FA4-9D32-4F1C-939C-23FD4433F8E0}"/>
              </a:ext>
            </a:extLst>
          </p:cNvPr>
          <p:cNvPicPr>
            <a:picLocks noChangeAspect="1"/>
          </p:cNvPicPr>
          <p:nvPr/>
        </p:nvPicPr>
        <p:blipFill>
          <a:blip r:embed="rId8"/>
          <a:stretch>
            <a:fillRect/>
          </a:stretch>
        </p:blipFill>
        <p:spPr>
          <a:xfrm>
            <a:off x="4727848" y="2276872"/>
            <a:ext cx="1872208" cy="273982"/>
          </a:xfrm>
          <a:prstGeom prst="rect">
            <a:avLst/>
          </a:prstGeom>
        </p:spPr>
      </p:pic>
      <p:pic>
        <p:nvPicPr>
          <p:cNvPr id="23" name="圖片 22">
            <a:extLst>
              <a:ext uri="{FF2B5EF4-FFF2-40B4-BE49-F238E27FC236}">
                <a16:creationId xmlns:a16="http://schemas.microsoft.com/office/drawing/2014/main" id="{EB4AEBC8-D16E-40F1-9B3F-12674FB6235C}"/>
              </a:ext>
            </a:extLst>
          </p:cNvPr>
          <p:cNvPicPr>
            <a:picLocks noChangeAspect="1"/>
          </p:cNvPicPr>
          <p:nvPr/>
        </p:nvPicPr>
        <p:blipFill>
          <a:blip r:embed="rId8"/>
          <a:stretch>
            <a:fillRect/>
          </a:stretch>
        </p:blipFill>
        <p:spPr>
          <a:xfrm>
            <a:off x="4727848" y="1844824"/>
            <a:ext cx="1872208" cy="273982"/>
          </a:xfrm>
          <a:prstGeom prst="rect">
            <a:avLst/>
          </a:prstGeom>
        </p:spPr>
      </p:pic>
      <p:pic>
        <p:nvPicPr>
          <p:cNvPr id="24" name="圖片 23">
            <a:extLst>
              <a:ext uri="{FF2B5EF4-FFF2-40B4-BE49-F238E27FC236}">
                <a16:creationId xmlns:a16="http://schemas.microsoft.com/office/drawing/2014/main" id="{82515101-4422-4BB8-875F-6E759BF94EAF}"/>
              </a:ext>
            </a:extLst>
          </p:cNvPr>
          <p:cNvPicPr>
            <a:picLocks noChangeAspect="1"/>
          </p:cNvPicPr>
          <p:nvPr/>
        </p:nvPicPr>
        <p:blipFill>
          <a:blip r:embed="rId8"/>
          <a:stretch>
            <a:fillRect/>
          </a:stretch>
        </p:blipFill>
        <p:spPr>
          <a:xfrm>
            <a:off x="4727848" y="2708920"/>
            <a:ext cx="1872208" cy="273982"/>
          </a:xfrm>
          <a:prstGeom prst="rect">
            <a:avLst/>
          </a:prstGeom>
        </p:spPr>
      </p:pic>
      <p:sp>
        <p:nvSpPr>
          <p:cNvPr id="22" name="文字方塊 21">
            <a:extLst>
              <a:ext uri="{FF2B5EF4-FFF2-40B4-BE49-F238E27FC236}">
                <a16:creationId xmlns:a16="http://schemas.microsoft.com/office/drawing/2014/main" id="{4230B7F3-0C1F-4F61-8736-1C4A45470C6F}"/>
              </a:ext>
            </a:extLst>
          </p:cNvPr>
          <p:cNvSpPr txBox="1"/>
          <p:nvPr/>
        </p:nvSpPr>
        <p:spPr>
          <a:xfrm>
            <a:off x="6384032" y="2686340"/>
            <a:ext cx="2880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8C878EE-1376-4D8D-8983-F36CFF71079C}"/>
              </a:ext>
            </a:extLst>
          </p:cNvPr>
          <p:cNvSpPr txBox="1"/>
          <p:nvPr/>
        </p:nvSpPr>
        <p:spPr>
          <a:xfrm>
            <a:off x="6384032" y="1806923"/>
            <a:ext cx="43204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7" name="接點: 弧形 26">
            <a:extLst>
              <a:ext uri="{FF2B5EF4-FFF2-40B4-BE49-F238E27FC236}">
                <a16:creationId xmlns:a16="http://schemas.microsoft.com/office/drawing/2014/main" id="{DC6995BD-BD7A-4823-B4A0-FABA20C277C8}"/>
              </a:ext>
            </a:extLst>
          </p:cNvPr>
          <p:cNvCxnSpPr>
            <a:cxnSpLocks/>
            <a:endCxn id="23" idx="1"/>
          </p:cNvCxnSpPr>
          <p:nvPr/>
        </p:nvCxnSpPr>
        <p:spPr>
          <a:xfrm flipV="1">
            <a:off x="3143672" y="1981815"/>
            <a:ext cx="1584176" cy="871121"/>
          </a:xfrm>
          <a:prstGeom prst="curvedConnector3">
            <a:avLst>
              <a:gd name="adj1" fmla="val 5106"/>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接點: 弧形 34">
            <a:extLst>
              <a:ext uri="{FF2B5EF4-FFF2-40B4-BE49-F238E27FC236}">
                <a16:creationId xmlns:a16="http://schemas.microsoft.com/office/drawing/2014/main" id="{E19E2331-FC8C-4DA4-92EC-46BA065FB2F4}"/>
              </a:ext>
            </a:extLst>
          </p:cNvPr>
          <p:cNvCxnSpPr>
            <a:cxnSpLocks/>
          </p:cNvCxnSpPr>
          <p:nvPr/>
        </p:nvCxnSpPr>
        <p:spPr>
          <a:xfrm flipV="1">
            <a:off x="3503712" y="2852937"/>
            <a:ext cx="1296144" cy="360039"/>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弧形 36">
            <a:extLst>
              <a:ext uri="{FF2B5EF4-FFF2-40B4-BE49-F238E27FC236}">
                <a16:creationId xmlns:a16="http://schemas.microsoft.com/office/drawing/2014/main" id="{D47099E7-6949-443A-B3D4-4A97E0D17B58}"/>
              </a:ext>
            </a:extLst>
          </p:cNvPr>
          <p:cNvCxnSpPr>
            <a:cxnSpLocks/>
            <a:endCxn id="21" idx="1"/>
          </p:cNvCxnSpPr>
          <p:nvPr/>
        </p:nvCxnSpPr>
        <p:spPr>
          <a:xfrm flipV="1">
            <a:off x="3359696" y="2413863"/>
            <a:ext cx="1368152" cy="590116"/>
          </a:xfrm>
          <a:prstGeom prst="curvedConnector3">
            <a:avLst>
              <a:gd name="adj1" fmla="val 2710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B3AEE9B0-6DD8-45FB-87BE-E0164C30AC5F}"/>
              </a:ext>
            </a:extLst>
          </p:cNvPr>
          <p:cNvPicPr>
            <a:picLocks noChangeAspect="1"/>
          </p:cNvPicPr>
          <p:nvPr/>
        </p:nvPicPr>
        <p:blipFill>
          <a:blip r:embed="rId9"/>
          <a:stretch>
            <a:fillRect/>
          </a:stretch>
        </p:blipFill>
        <p:spPr>
          <a:xfrm>
            <a:off x="7176120" y="2204864"/>
            <a:ext cx="4344006" cy="695422"/>
          </a:xfrm>
          <a:prstGeom prst="rect">
            <a:avLst/>
          </a:prstGeom>
        </p:spPr>
      </p:pic>
      <p:sp>
        <p:nvSpPr>
          <p:cNvPr id="48" name="文字方塊 47">
            <a:extLst>
              <a:ext uri="{FF2B5EF4-FFF2-40B4-BE49-F238E27FC236}">
                <a16:creationId xmlns:a16="http://schemas.microsoft.com/office/drawing/2014/main" id="{F6A57AD0-D88F-43D1-8DB3-C6BCD033624C}"/>
              </a:ext>
            </a:extLst>
          </p:cNvPr>
          <p:cNvSpPr txBox="1"/>
          <p:nvPr/>
        </p:nvSpPr>
        <p:spPr>
          <a:xfrm>
            <a:off x="847226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5840D44E-1B39-4020-970B-43A180F85B14}"/>
              </a:ext>
            </a:extLst>
          </p:cNvPr>
          <p:cNvSpPr txBox="1"/>
          <p:nvPr/>
        </p:nvSpPr>
        <p:spPr>
          <a:xfrm>
            <a:off x="991242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F5A7142-A74B-4EB0-B1B6-69B5CE948960}"/>
              </a:ext>
            </a:extLst>
          </p:cNvPr>
          <p:cNvSpPr txBox="1"/>
          <p:nvPr/>
        </p:nvSpPr>
        <p:spPr>
          <a:xfrm>
            <a:off x="8400256" y="2318683"/>
            <a:ext cx="79208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green</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C115091A-7E39-4923-BA2B-3A74A7A9D95C}"/>
              </a:ext>
            </a:extLst>
          </p:cNvPr>
          <p:cNvSpPr txBox="1"/>
          <p:nvPr/>
        </p:nvSpPr>
        <p:spPr>
          <a:xfrm>
            <a:off x="9912424" y="2318683"/>
            <a:ext cx="6480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red</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3" name="矩形 52">
            <a:extLst>
              <a:ext uri="{FF2B5EF4-FFF2-40B4-BE49-F238E27FC236}">
                <a16:creationId xmlns:a16="http://schemas.microsoft.com/office/drawing/2014/main" id="{32E04057-ED99-46EB-804B-50C6F571F382}"/>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4" name="矩形 53">
            <a:extLst>
              <a:ext uri="{FF2B5EF4-FFF2-40B4-BE49-F238E27FC236}">
                <a16:creationId xmlns:a16="http://schemas.microsoft.com/office/drawing/2014/main" id="{7DF58F27-BFE5-48C8-BE24-2B9E7C0E0F72}"/>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pic>
        <p:nvPicPr>
          <p:cNvPr id="55" name="圖片 54">
            <a:extLst>
              <a:ext uri="{FF2B5EF4-FFF2-40B4-BE49-F238E27FC236}">
                <a16:creationId xmlns:a16="http://schemas.microsoft.com/office/drawing/2014/main" id="{91FA73CC-7EFA-492C-8E91-7A27D69CA237}"/>
              </a:ext>
            </a:extLst>
          </p:cNvPr>
          <p:cNvPicPr>
            <a:picLocks noChangeAspect="1"/>
          </p:cNvPicPr>
          <p:nvPr/>
        </p:nvPicPr>
        <p:blipFill>
          <a:blip r:embed="rId10"/>
          <a:stretch>
            <a:fillRect/>
          </a:stretch>
        </p:blipFill>
        <p:spPr>
          <a:xfrm>
            <a:off x="7104112" y="3542373"/>
            <a:ext cx="2232248" cy="595266"/>
          </a:xfrm>
          <a:prstGeom prst="rect">
            <a:avLst/>
          </a:prstGeom>
        </p:spPr>
      </p:pic>
      <p:sp>
        <p:nvSpPr>
          <p:cNvPr id="56" name="矩形 55">
            <a:extLst>
              <a:ext uri="{FF2B5EF4-FFF2-40B4-BE49-F238E27FC236}">
                <a16:creationId xmlns:a16="http://schemas.microsoft.com/office/drawing/2014/main" id="{A72831DF-63FF-48CC-B863-3C3CB0A288F4}"/>
              </a:ext>
            </a:extLst>
          </p:cNvPr>
          <p:cNvSpPr/>
          <p:nvPr/>
        </p:nvSpPr>
        <p:spPr>
          <a:xfrm>
            <a:off x="8184232" y="3902413"/>
            <a:ext cx="14401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66908AC8-8469-4C8E-8C69-57205434C611}"/>
              </a:ext>
            </a:extLst>
          </p:cNvPr>
          <p:cNvPicPr>
            <a:picLocks noChangeAspect="1"/>
          </p:cNvPicPr>
          <p:nvPr/>
        </p:nvPicPr>
        <p:blipFill>
          <a:blip r:embed="rId11"/>
          <a:stretch>
            <a:fillRect/>
          </a:stretch>
        </p:blipFill>
        <p:spPr>
          <a:xfrm>
            <a:off x="623392" y="3284984"/>
            <a:ext cx="874886" cy="843640"/>
          </a:xfrm>
          <a:prstGeom prst="rect">
            <a:avLst/>
          </a:prstGeom>
        </p:spPr>
      </p:pic>
      <p:pic>
        <p:nvPicPr>
          <p:cNvPr id="58" name="圖片 57">
            <a:extLst>
              <a:ext uri="{FF2B5EF4-FFF2-40B4-BE49-F238E27FC236}">
                <a16:creationId xmlns:a16="http://schemas.microsoft.com/office/drawing/2014/main" id="{7C68ECA1-2A9F-4051-B04B-031B74C4A5E7}"/>
              </a:ext>
            </a:extLst>
          </p:cNvPr>
          <p:cNvPicPr>
            <a:picLocks noChangeAspect="1"/>
          </p:cNvPicPr>
          <p:nvPr/>
        </p:nvPicPr>
        <p:blipFill>
          <a:blip r:embed="rId12"/>
          <a:stretch>
            <a:fillRect/>
          </a:stretch>
        </p:blipFill>
        <p:spPr>
          <a:xfrm>
            <a:off x="2639616" y="4725144"/>
            <a:ext cx="885099" cy="720080"/>
          </a:xfrm>
          <a:prstGeom prst="rect">
            <a:avLst/>
          </a:prstGeom>
        </p:spPr>
      </p:pic>
      <p:pic>
        <p:nvPicPr>
          <p:cNvPr id="59" name="圖片 58">
            <a:extLst>
              <a:ext uri="{FF2B5EF4-FFF2-40B4-BE49-F238E27FC236}">
                <a16:creationId xmlns:a16="http://schemas.microsoft.com/office/drawing/2014/main" id="{9E8E576D-C618-49D4-B9B4-9D05808C23A7}"/>
              </a:ext>
            </a:extLst>
          </p:cNvPr>
          <p:cNvPicPr>
            <a:picLocks noChangeAspect="1"/>
          </p:cNvPicPr>
          <p:nvPr/>
        </p:nvPicPr>
        <p:blipFill>
          <a:blip r:embed="rId13"/>
          <a:stretch>
            <a:fillRect/>
          </a:stretch>
        </p:blipFill>
        <p:spPr>
          <a:xfrm>
            <a:off x="7392144" y="4262453"/>
            <a:ext cx="1728192" cy="273696"/>
          </a:xfrm>
          <a:prstGeom prst="rect">
            <a:avLst/>
          </a:prstGeom>
        </p:spPr>
      </p:pic>
      <p:cxnSp>
        <p:nvCxnSpPr>
          <p:cNvPr id="61" name="接點: 肘形 60">
            <a:extLst>
              <a:ext uri="{FF2B5EF4-FFF2-40B4-BE49-F238E27FC236}">
                <a16:creationId xmlns:a16="http://schemas.microsoft.com/office/drawing/2014/main" id="{6F1F9BE6-07C8-43B3-8D8B-CB4993C52621}"/>
              </a:ext>
            </a:extLst>
          </p:cNvPr>
          <p:cNvCxnSpPr>
            <a:stCxn id="55" idx="3"/>
            <a:endCxn id="59" idx="3"/>
          </p:cNvCxnSpPr>
          <p:nvPr/>
        </p:nvCxnSpPr>
        <p:spPr>
          <a:xfrm flipH="1">
            <a:off x="9120336" y="3840006"/>
            <a:ext cx="216024" cy="559295"/>
          </a:xfrm>
          <a:prstGeom prst="bentConnector3">
            <a:avLst>
              <a:gd name="adj1" fmla="val -105822"/>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C8BC6D64-2E21-46E4-9BBD-3CECABC27AC4}"/>
              </a:ext>
            </a:extLst>
          </p:cNvPr>
          <p:cNvSpPr/>
          <p:nvPr/>
        </p:nvSpPr>
        <p:spPr>
          <a:xfrm>
            <a:off x="7104112" y="4725144"/>
            <a:ext cx="27109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Optimization Problem:</a:t>
            </a:r>
          </a:p>
        </p:txBody>
      </p:sp>
      <p:pic>
        <p:nvPicPr>
          <p:cNvPr id="65" name="圖片 64">
            <a:extLst>
              <a:ext uri="{FF2B5EF4-FFF2-40B4-BE49-F238E27FC236}">
                <a16:creationId xmlns:a16="http://schemas.microsoft.com/office/drawing/2014/main" id="{F51A33C6-71BB-486D-9A45-4CC9E4F5FC76}"/>
              </a:ext>
            </a:extLst>
          </p:cNvPr>
          <p:cNvPicPr>
            <a:picLocks noChangeAspect="1"/>
          </p:cNvPicPr>
          <p:nvPr/>
        </p:nvPicPr>
        <p:blipFill>
          <a:blip r:embed="rId14"/>
          <a:stretch>
            <a:fillRect/>
          </a:stretch>
        </p:blipFill>
        <p:spPr>
          <a:xfrm>
            <a:off x="7140116" y="5229200"/>
            <a:ext cx="2520280" cy="691707"/>
          </a:xfrm>
          <a:prstGeom prst="rect">
            <a:avLst/>
          </a:prstGeom>
        </p:spPr>
      </p:pic>
      <p:pic>
        <p:nvPicPr>
          <p:cNvPr id="66" name="圖片 65">
            <a:extLst>
              <a:ext uri="{FF2B5EF4-FFF2-40B4-BE49-F238E27FC236}">
                <a16:creationId xmlns:a16="http://schemas.microsoft.com/office/drawing/2014/main" id="{31204D43-0BCD-4F0F-BE53-73AC1259F4BE}"/>
              </a:ext>
            </a:extLst>
          </p:cNvPr>
          <p:cNvPicPr>
            <a:picLocks noChangeAspect="1"/>
          </p:cNvPicPr>
          <p:nvPr/>
        </p:nvPicPr>
        <p:blipFill>
          <a:blip r:embed="rId15"/>
          <a:stretch>
            <a:fillRect/>
          </a:stretch>
        </p:blipFill>
        <p:spPr>
          <a:xfrm>
            <a:off x="9702839" y="5301208"/>
            <a:ext cx="2453417" cy="648072"/>
          </a:xfrm>
          <a:prstGeom prst="rect">
            <a:avLst/>
          </a:prstGeom>
        </p:spPr>
      </p:pic>
      <p:sp>
        <p:nvSpPr>
          <p:cNvPr id="67" name="文字方塊 66">
            <a:extLst>
              <a:ext uri="{FF2B5EF4-FFF2-40B4-BE49-F238E27FC236}">
                <a16:creationId xmlns:a16="http://schemas.microsoft.com/office/drawing/2014/main" id="{CEFC1385-27CD-4805-91DA-8A846E79E022}"/>
              </a:ext>
            </a:extLst>
          </p:cNvPr>
          <p:cNvSpPr txBox="1"/>
          <p:nvPr/>
        </p:nvSpPr>
        <p:spPr>
          <a:xfrm>
            <a:off x="9480376" y="5332856"/>
            <a:ext cx="4908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3CE43E85-5C4D-3B6B-4454-489AEFC1CE6D}"/>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Tree>
    <p:extLst>
      <p:ext uri="{BB962C8B-B14F-4D97-AF65-F5344CB8AC3E}">
        <p14:creationId xmlns:p14="http://schemas.microsoft.com/office/powerpoint/2010/main" val="16999670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Tree>
    <p:extLst>
      <p:ext uri="{BB962C8B-B14F-4D97-AF65-F5344CB8AC3E}">
        <p14:creationId xmlns:p14="http://schemas.microsoft.com/office/powerpoint/2010/main" val="36690874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6" name="文字方塊 5">
            <a:extLst>
              <a:ext uri="{FF2B5EF4-FFF2-40B4-BE49-F238E27FC236}">
                <a16:creationId xmlns:a16="http://schemas.microsoft.com/office/drawing/2014/main" id="{B7E37759-17FC-3C35-EAED-EB7ECDCC9A61}"/>
              </a:ext>
            </a:extLst>
          </p:cNvPr>
          <p:cNvSpPr txBox="1"/>
          <p:nvPr/>
        </p:nvSpPr>
        <p:spPr>
          <a:xfrm>
            <a:off x="1825683" y="5547369"/>
            <a:ext cx="8981173" cy="646331"/>
          </a:xfrm>
          <a:prstGeom prst="rect">
            <a:avLst/>
          </a:prstGeom>
          <a:solidFill>
            <a:srgbClr val="FFC000"/>
          </a:solid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最初要尋找一個能夠完美將「所有」資料分成兩邊，具有最大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的超平面，這被稱為“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，追求要將資料完美分好，因此很容易有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的風險。硬邊界是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的一種理想化形式，它假設完全可分。然而，大多數數據集並不完全線性可分。若能容忍些微誤判情況，或許就能得到“整體而言”不錯 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分類模型。</a:t>
            </a:r>
          </a:p>
        </p:txBody>
      </p:sp>
      <p:grpSp>
        <p:nvGrpSpPr>
          <p:cNvPr id="10" name="群組 9">
            <a:extLst>
              <a:ext uri="{FF2B5EF4-FFF2-40B4-BE49-F238E27FC236}">
                <a16:creationId xmlns:a16="http://schemas.microsoft.com/office/drawing/2014/main" id="{E70E1A36-CAA7-6A47-8339-DEAE9BBF3226}"/>
              </a:ext>
            </a:extLst>
          </p:cNvPr>
          <p:cNvGrpSpPr/>
          <p:nvPr/>
        </p:nvGrpSpPr>
        <p:grpSpPr>
          <a:xfrm>
            <a:off x="1127448" y="2075829"/>
            <a:ext cx="4913842" cy="2796805"/>
            <a:chOff x="479376" y="2480400"/>
            <a:chExt cx="4913842" cy="2796805"/>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449002"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1019435" y="2480400"/>
              <a:ext cx="1944217" cy="255124"/>
            </a:xfrm>
            <a:prstGeom prst="rect">
              <a:avLst/>
            </a:prstGeom>
          </p:spPr>
        </p:pic>
      </p:grpSp>
      <p:grpSp>
        <p:nvGrpSpPr>
          <p:cNvPr id="13" name="群組 12">
            <a:extLst>
              <a:ext uri="{FF2B5EF4-FFF2-40B4-BE49-F238E27FC236}">
                <a16:creationId xmlns:a16="http://schemas.microsoft.com/office/drawing/2014/main" id="{3BD64EBD-A934-FE9B-50A7-33A7DF2CD761}"/>
              </a:ext>
            </a:extLst>
          </p:cNvPr>
          <p:cNvGrpSpPr/>
          <p:nvPr/>
        </p:nvGrpSpPr>
        <p:grpSpPr>
          <a:xfrm>
            <a:off x="6456040" y="2085086"/>
            <a:ext cx="4837590" cy="2787548"/>
            <a:chOff x="479376" y="2489657"/>
            <a:chExt cx="4837590" cy="2787548"/>
          </a:xfrm>
        </p:grpSpPr>
        <p:pic>
          <p:nvPicPr>
            <p:cNvPr id="17" name="圖片 16">
              <a:extLst>
                <a:ext uri="{FF2B5EF4-FFF2-40B4-BE49-F238E27FC236}">
                  <a16:creationId xmlns:a16="http://schemas.microsoft.com/office/drawing/2014/main" id="{A7E797BE-47F2-F7F3-0C2C-9F5230A17498}"/>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18" name="圖片 17">
              <a:extLst>
                <a:ext uri="{FF2B5EF4-FFF2-40B4-BE49-F238E27FC236}">
                  <a16:creationId xmlns:a16="http://schemas.microsoft.com/office/drawing/2014/main" id="{D4E6C5E2-391A-F19D-A77F-E1602FF5F239}"/>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25" name="矩形 24">
              <a:extLst>
                <a:ext uri="{FF2B5EF4-FFF2-40B4-BE49-F238E27FC236}">
                  <a16:creationId xmlns:a16="http://schemas.microsoft.com/office/drawing/2014/main" id="{145305EB-5C83-B1FD-9451-3729A5DF94CB}"/>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78CAA07D-D790-784E-51FA-EC4247AE4025}"/>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30" name="矩形 29">
              <a:extLst>
                <a:ext uri="{FF2B5EF4-FFF2-40B4-BE49-F238E27FC236}">
                  <a16:creationId xmlns:a16="http://schemas.microsoft.com/office/drawing/2014/main" id="{21F27D7F-681B-99EB-7A87-BAE3388D0F3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FDBE1A8A-83DE-49E1-169F-70EF0C971D51}"/>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AD725D5-498F-ECDE-83AA-FE22CDB5FDE6}"/>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C7E7AE12-4F7C-5CAB-F605-BFB49074A17E}"/>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4" name="圖片 33">
              <a:extLst>
                <a:ext uri="{FF2B5EF4-FFF2-40B4-BE49-F238E27FC236}">
                  <a16:creationId xmlns:a16="http://schemas.microsoft.com/office/drawing/2014/main" id="{18B0AE7C-D2CE-3C7C-8CF1-85050F438FC4}"/>
                </a:ext>
              </a:extLst>
            </p:cNvPr>
            <p:cNvPicPr>
              <a:picLocks noChangeAspect="1"/>
            </p:cNvPicPr>
            <p:nvPr/>
          </p:nvPicPr>
          <p:blipFill>
            <a:blip r:embed="rId6"/>
            <a:stretch>
              <a:fillRect/>
            </a:stretch>
          </p:blipFill>
          <p:spPr>
            <a:xfrm>
              <a:off x="3372750" y="4269939"/>
              <a:ext cx="1944216" cy="315509"/>
            </a:xfrm>
            <a:prstGeom prst="rect">
              <a:avLst/>
            </a:prstGeom>
          </p:spPr>
        </p:pic>
        <p:pic>
          <p:nvPicPr>
            <p:cNvPr id="36" name="圖片 35">
              <a:extLst>
                <a:ext uri="{FF2B5EF4-FFF2-40B4-BE49-F238E27FC236}">
                  <a16:creationId xmlns:a16="http://schemas.microsoft.com/office/drawing/2014/main" id="{1A4BE767-CAF9-0503-710C-289510091522}"/>
                </a:ext>
              </a:extLst>
            </p:cNvPr>
            <p:cNvPicPr>
              <a:picLocks noChangeAspect="1"/>
            </p:cNvPicPr>
            <p:nvPr/>
          </p:nvPicPr>
          <p:blipFill>
            <a:blip r:embed="rId7"/>
            <a:stretch>
              <a:fillRect/>
            </a:stretch>
          </p:blipFill>
          <p:spPr>
            <a:xfrm>
              <a:off x="1046299" y="2489657"/>
              <a:ext cx="1944217" cy="255124"/>
            </a:xfrm>
            <a:prstGeom prst="rect">
              <a:avLst/>
            </a:prstGeom>
          </p:spPr>
        </p:pic>
      </p:grpSp>
      <p:pic>
        <p:nvPicPr>
          <p:cNvPr id="39" name="圖片 38">
            <a:extLst>
              <a:ext uri="{FF2B5EF4-FFF2-40B4-BE49-F238E27FC236}">
                <a16:creationId xmlns:a16="http://schemas.microsoft.com/office/drawing/2014/main" id="{7F804380-C25A-88D5-A350-7410A34A859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400256" y="3140968"/>
            <a:ext cx="285790" cy="285790"/>
          </a:xfrm>
          <a:prstGeom prst="rect">
            <a:avLst/>
          </a:prstGeom>
        </p:spPr>
      </p:pic>
      <p:pic>
        <p:nvPicPr>
          <p:cNvPr id="40" name="圖片 39">
            <a:extLst>
              <a:ext uri="{FF2B5EF4-FFF2-40B4-BE49-F238E27FC236}">
                <a16:creationId xmlns:a16="http://schemas.microsoft.com/office/drawing/2014/main" id="{B9027AF5-8CB4-EAEF-CFFC-C659A392B86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688288" y="3212976"/>
            <a:ext cx="285790" cy="285790"/>
          </a:xfrm>
          <a:prstGeom prst="rect">
            <a:avLst/>
          </a:prstGeom>
        </p:spPr>
      </p:pic>
      <p:pic>
        <p:nvPicPr>
          <p:cNvPr id="41" name="圖片 40">
            <a:extLst>
              <a:ext uri="{FF2B5EF4-FFF2-40B4-BE49-F238E27FC236}">
                <a16:creationId xmlns:a16="http://schemas.microsoft.com/office/drawing/2014/main" id="{90F72F1A-0EDA-9785-DA08-81B8C8989CA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832304" y="2924944"/>
            <a:ext cx="285790" cy="285790"/>
          </a:xfrm>
          <a:prstGeom prst="rect">
            <a:avLst/>
          </a:prstGeom>
        </p:spPr>
      </p:pic>
      <p:pic>
        <p:nvPicPr>
          <p:cNvPr id="43" name="圖片 42">
            <a:extLst>
              <a:ext uri="{FF2B5EF4-FFF2-40B4-BE49-F238E27FC236}">
                <a16:creationId xmlns:a16="http://schemas.microsoft.com/office/drawing/2014/main" id="{274911E6-899B-E055-C672-BCD4B8C126F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184232" y="3429000"/>
            <a:ext cx="181000" cy="200053"/>
          </a:xfrm>
          <a:prstGeom prst="rect">
            <a:avLst/>
          </a:prstGeom>
        </p:spPr>
      </p:pic>
      <p:pic>
        <p:nvPicPr>
          <p:cNvPr id="44" name="圖片 43">
            <a:extLst>
              <a:ext uri="{FF2B5EF4-FFF2-40B4-BE49-F238E27FC236}">
                <a16:creationId xmlns:a16="http://schemas.microsoft.com/office/drawing/2014/main" id="{C090DF2B-8D9A-E69A-E6D3-B28C2523FA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356992"/>
            <a:ext cx="181000" cy="200053"/>
          </a:xfrm>
          <a:prstGeom prst="rect">
            <a:avLst/>
          </a:prstGeom>
        </p:spPr>
      </p:pic>
      <p:pic>
        <p:nvPicPr>
          <p:cNvPr id="45" name="圖片 44">
            <a:extLst>
              <a:ext uri="{FF2B5EF4-FFF2-40B4-BE49-F238E27FC236}">
                <a16:creationId xmlns:a16="http://schemas.microsoft.com/office/drawing/2014/main" id="{42081A3D-BF65-83CE-A335-8B703A56280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861048"/>
            <a:ext cx="181000" cy="200053"/>
          </a:xfrm>
          <a:prstGeom prst="rect">
            <a:avLst/>
          </a:prstGeom>
        </p:spPr>
      </p:pic>
      <p:pic>
        <p:nvPicPr>
          <p:cNvPr id="46" name="圖片 45">
            <a:extLst>
              <a:ext uri="{FF2B5EF4-FFF2-40B4-BE49-F238E27FC236}">
                <a16:creationId xmlns:a16="http://schemas.microsoft.com/office/drawing/2014/main" id="{AE541B92-C6A9-20FD-21E8-3DEF2C583B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52184" y="3429000"/>
            <a:ext cx="181000" cy="200053"/>
          </a:xfrm>
          <a:prstGeom prst="rect">
            <a:avLst/>
          </a:prstGeom>
        </p:spPr>
      </p:pic>
      <p:pic>
        <p:nvPicPr>
          <p:cNvPr id="52" name="圖片 51">
            <a:extLst>
              <a:ext uri="{FF2B5EF4-FFF2-40B4-BE49-F238E27FC236}">
                <a16:creationId xmlns:a16="http://schemas.microsoft.com/office/drawing/2014/main" id="{0961E59B-166B-BAC4-BD45-BAFDB19D779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616280" y="3429000"/>
            <a:ext cx="181000" cy="200053"/>
          </a:xfrm>
          <a:prstGeom prst="rect">
            <a:avLst/>
          </a:prstGeom>
        </p:spPr>
      </p:pic>
      <p:sp>
        <p:nvSpPr>
          <p:cNvPr id="64" name="文字方塊 63">
            <a:extLst>
              <a:ext uri="{FF2B5EF4-FFF2-40B4-BE49-F238E27FC236}">
                <a16:creationId xmlns:a16="http://schemas.microsoft.com/office/drawing/2014/main" id="{9D9F6008-FF80-603E-EF91-21DA535973D2}"/>
              </a:ext>
            </a:extLst>
          </p:cNvPr>
          <p:cNvSpPr txBox="1"/>
          <p:nvPr/>
        </p:nvSpPr>
        <p:spPr>
          <a:xfrm>
            <a:off x="7608168"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Soft-margin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25CAED2C-5487-60E4-5D60-EAED2B96A9FD}"/>
              </a:ext>
            </a:extLst>
          </p:cNvPr>
          <p:cNvSpPr txBox="1"/>
          <p:nvPr/>
        </p:nvSpPr>
        <p:spPr>
          <a:xfrm>
            <a:off x="2351584"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Hard-margin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DD19A186-9451-01D0-242E-331C17C41BFC}"/>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
        <p:nvSpPr>
          <p:cNvPr id="5" name="矩形 4">
            <a:extLst>
              <a:ext uri="{FF2B5EF4-FFF2-40B4-BE49-F238E27FC236}">
                <a16:creationId xmlns:a16="http://schemas.microsoft.com/office/drawing/2014/main" id="{7C98A111-BD87-490D-8C9E-1BC332780E44}"/>
              </a:ext>
            </a:extLst>
          </p:cNvPr>
          <p:cNvSpPr/>
          <p:nvPr/>
        </p:nvSpPr>
        <p:spPr>
          <a:xfrm>
            <a:off x="1909747" y="4772035"/>
            <a:ext cx="30343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模型在做資料分類時，不容許任何的誤差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C18839D0-11F6-45E1-BBED-15EE76A4453C}"/>
              </a:ext>
            </a:extLst>
          </p:cNvPr>
          <p:cNvSpPr/>
          <p:nvPr/>
        </p:nvSpPr>
        <p:spPr>
          <a:xfrm>
            <a:off x="7187988" y="4772035"/>
            <a:ext cx="32863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模型在做資料分類時，容許一定程度的誤差</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932282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1" name="圖片 10">
            <a:extLst>
              <a:ext uri="{FF2B5EF4-FFF2-40B4-BE49-F238E27FC236}">
                <a16:creationId xmlns:a16="http://schemas.microsoft.com/office/drawing/2014/main" id="{0A12A189-0CE4-4EBA-8759-49454BB471D8}"/>
              </a:ext>
            </a:extLst>
          </p:cNvPr>
          <p:cNvPicPr>
            <a:picLocks noChangeAspect="1"/>
          </p:cNvPicPr>
          <p:nvPr/>
        </p:nvPicPr>
        <p:blipFill>
          <a:blip r:embed="rId2"/>
          <a:stretch>
            <a:fillRect/>
          </a:stretch>
        </p:blipFill>
        <p:spPr>
          <a:xfrm>
            <a:off x="525205" y="1764186"/>
            <a:ext cx="5418396" cy="2983343"/>
          </a:xfrm>
          <a:prstGeom prst="rect">
            <a:avLst/>
          </a:prstGeom>
        </p:spPr>
      </p:pic>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3"/>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4"/>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5"/>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6"/>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7"/>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107721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是使用者自訂的參數。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為了簡化起見，我們將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值設為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每一個訓練資料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皆有一個對應之</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slack variable </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，當所有的</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時，表示模型可以嚴格地分類，不容許任何的資料落在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中間。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故在期望目標函數最小化的情況下，∑</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愈小愈好。</a:t>
            </a:r>
          </a:p>
        </p:txBody>
      </p:sp>
      <p:sp>
        <p:nvSpPr>
          <p:cNvPr id="28" name="矩形 27">
            <a:extLst>
              <a:ext uri="{FF2B5EF4-FFF2-40B4-BE49-F238E27FC236}">
                <a16:creationId xmlns:a16="http://schemas.microsoft.com/office/drawing/2014/main" id="{39D03C27-B858-494C-88D9-707C1FE5298D}"/>
              </a:ext>
            </a:extLst>
          </p:cNvPr>
          <p:cNvSpPr/>
          <p:nvPr/>
        </p:nvSpPr>
        <p:spPr>
          <a:xfrm rot="19496433">
            <a:off x="2698836" y="2330543"/>
            <a:ext cx="944470" cy="22966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9B64A25B-4278-4873-8B42-45D31C49EF77}"/>
              </a:ext>
            </a:extLst>
          </p:cNvPr>
          <p:cNvSpPr/>
          <p:nvPr/>
        </p:nvSpPr>
        <p:spPr>
          <a:xfrm rot="19367027">
            <a:off x="3575739" y="1591504"/>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07277B9F-0112-476E-91B8-08F6BFA6BC0E}"/>
              </a:ext>
            </a:extLst>
          </p:cNvPr>
          <p:cNvSpPr/>
          <p:nvPr/>
        </p:nvSpPr>
        <p:spPr>
          <a:xfrm rot="19367027">
            <a:off x="762742" y="2394379"/>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E83283AC-C622-4E0D-90F1-1AE4D0284FD4}"/>
              </a:ext>
            </a:extLst>
          </p:cNvPr>
          <p:cNvPicPr>
            <a:picLocks noChangeAspect="1"/>
          </p:cNvPicPr>
          <p:nvPr/>
        </p:nvPicPr>
        <p:blipFill>
          <a:blip r:embed="rId8"/>
          <a:stretch>
            <a:fillRect/>
          </a:stretch>
        </p:blipFill>
        <p:spPr>
          <a:xfrm>
            <a:off x="1881553" y="1400507"/>
            <a:ext cx="486706" cy="314927"/>
          </a:xfrm>
          <a:prstGeom prst="rect">
            <a:avLst/>
          </a:prstGeom>
        </p:spPr>
      </p:pic>
      <p:pic>
        <p:nvPicPr>
          <p:cNvPr id="32" name="圖片 31">
            <a:extLst>
              <a:ext uri="{FF2B5EF4-FFF2-40B4-BE49-F238E27FC236}">
                <a16:creationId xmlns:a16="http://schemas.microsoft.com/office/drawing/2014/main" id="{505A8FF7-7D20-4671-AA11-9F0EC4F0E581}"/>
              </a:ext>
            </a:extLst>
          </p:cNvPr>
          <p:cNvPicPr>
            <a:picLocks noChangeAspect="1"/>
          </p:cNvPicPr>
          <p:nvPr/>
        </p:nvPicPr>
        <p:blipFill>
          <a:blip r:embed="rId9"/>
          <a:stretch>
            <a:fillRect/>
          </a:stretch>
        </p:blipFill>
        <p:spPr>
          <a:xfrm>
            <a:off x="3899148" y="4419269"/>
            <a:ext cx="519620" cy="270788"/>
          </a:xfrm>
          <a:prstGeom prst="rect">
            <a:avLst/>
          </a:prstGeom>
        </p:spPr>
      </p:pic>
      <p:cxnSp>
        <p:nvCxnSpPr>
          <p:cNvPr id="34" name="直線單箭頭接點 33">
            <a:extLst>
              <a:ext uri="{FF2B5EF4-FFF2-40B4-BE49-F238E27FC236}">
                <a16:creationId xmlns:a16="http://schemas.microsoft.com/office/drawing/2014/main" id="{552626EE-7F5B-4C19-B18E-950421277ECD}"/>
              </a:ext>
            </a:extLst>
          </p:cNvPr>
          <p:cNvCxnSpPr>
            <a:stCxn id="30" idx="0"/>
            <a:endCxn id="31" idx="1"/>
          </p:cNvCxnSpPr>
          <p:nvPr/>
        </p:nvCxnSpPr>
        <p:spPr>
          <a:xfrm flipV="1">
            <a:off x="744788" y="1557971"/>
            <a:ext cx="1136765" cy="11047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0C694C3-48E7-4A99-BCF6-3D9E789C75BD}"/>
              </a:ext>
            </a:extLst>
          </p:cNvPr>
          <p:cNvCxnSpPr>
            <a:stCxn id="29" idx="0"/>
            <a:endCxn id="31" idx="3"/>
          </p:cNvCxnSpPr>
          <p:nvPr/>
        </p:nvCxnSpPr>
        <p:spPr>
          <a:xfrm flipH="1" flipV="1">
            <a:off x="2368259" y="1557971"/>
            <a:ext cx="1189526" cy="3018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圓角 36">
            <a:extLst>
              <a:ext uri="{FF2B5EF4-FFF2-40B4-BE49-F238E27FC236}">
                <a16:creationId xmlns:a16="http://schemas.microsoft.com/office/drawing/2014/main" id="{78FDCFE6-261B-42CD-B0A5-3DC89F7EF085}"/>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680545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2"/>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3"/>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4"/>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5"/>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6"/>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76944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我們利用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來對 ∑</a:t>
            </a:r>
            <a:r>
              <a:rPr kumimoji="0" lang="el-GR"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a:t>
            </a:r>
            <a:r>
              <a:rPr kumimoji="0" lang="en-US" altLang="zh-TW" sz="16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做控制：</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值增加</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“Margin”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p>
        </p:txBody>
      </p:sp>
      <p:pic>
        <p:nvPicPr>
          <p:cNvPr id="2" name="圖片 1">
            <a:extLst>
              <a:ext uri="{FF2B5EF4-FFF2-40B4-BE49-F238E27FC236}">
                <a16:creationId xmlns:a16="http://schemas.microsoft.com/office/drawing/2014/main" id="{3B196037-D912-4578-8402-A5101A06B00A}"/>
              </a:ext>
            </a:extLst>
          </p:cNvPr>
          <p:cNvPicPr>
            <a:picLocks noChangeAspect="1"/>
          </p:cNvPicPr>
          <p:nvPr/>
        </p:nvPicPr>
        <p:blipFill>
          <a:blip r:embed="rId7"/>
          <a:stretch>
            <a:fillRect/>
          </a:stretch>
        </p:blipFill>
        <p:spPr>
          <a:xfrm>
            <a:off x="618068" y="1609086"/>
            <a:ext cx="5192771" cy="3421652"/>
          </a:xfrm>
          <a:prstGeom prst="rect">
            <a:avLst/>
          </a:prstGeom>
        </p:spPr>
      </p:pic>
      <p:sp>
        <p:nvSpPr>
          <p:cNvPr id="33" name="矩形: 圓角 32">
            <a:extLst>
              <a:ext uri="{FF2B5EF4-FFF2-40B4-BE49-F238E27FC236}">
                <a16:creationId xmlns:a16="http://schemas.microsoft.com/office/drawing/2014/main" id="{D3BBFF95-4274-404E-B64F-090095BB7A8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344129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群組 68">
            <a:extLst>
              <a:ext uri="{FF2B5EF4-FFF2-40B4-BE49-F238E27FC236}">
                <a16:creationId xmlns:a16="http://schemas.microsoft.com/office/drawing/2014/main" id="{A911BC6F-DEE2-4F7F-011E-AE63E1EC47AA}"/>
              </a:ext>
            </a:extLst>
          </p:cNvPr>
          <p:cNvGrpSpPr/>
          <p:nvPr/>
        </p:nvGrpSpPr>
        <p:grpSpPr>
          <a:xfrm>
            <a:off x="2927648" y="3629999"/>
            <a:ext cx="3337985" cy="2555608"/>
            <a:chOff x="983432" y="3305293"/>
            <a:chExt cx="4208763" cy="3222287"/>
          </a:xfrm>
        </p:grpSpPr>
        <p:grpSp>
          <p:nvGrpSpPr>
            <p:cNvPr id="70" name="群組 69">
              <a:extLst>
                <a:ext uri="{FF2B5EF4-FFF2-40B4-BE49-F238E27FC236}">
                  <a16:creationId xmlns:a16="http://schemas.microsoft.com/office/drawing/2014/main" id="{3ADB5FB8-6118-5EEF-E510-F83D4985E213}"/>
                </a:ext>
              </a:extLst>
            </p:cNvPr>
            <p:cNvGrpSpPr/>
            <p:nvPr/>
          </p:nvGrpSpPr>
          <p:grpSpPr>
            <a:xfrm>
              <a:off x="983432" y="3805177"/>
              <a:ext cx="4208763" cy="2454826"/>
              <a:chOff x="479376" y="2483782"/>
              <a:chExt cx="4789282" cy="2793423"/>
            </a:xfrm>
          </p:grpSpPr>
          <p:pic>
            <p:nvPicPr>
              <p:cNvPr id="74" name="圖片 73">
                <a:extLst>
                  <a:ext uri="{FF2B5EF4-FFF2-40B4-BE49-F238E27FC236}">
                    <a16:creationId xmlns:a16="http://schemas.microsoft.com/office/drawing/2014/main" id="{70497719-FB7B-A8E9-4D32-C455A0AEEEDA}"/>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75" name="圖片 74">
                <a:extLst>
                  <a:ext uri="{FF2B5EF4-FFF2-40B4-BE49-F238E27FC236}">
                    <a16:creationId xmlns:a16="http://schemas.microsoft.com/office/drawing/2014/main" id="{5172581D-06C1-0A2D-6714-57B538DFD0BC}"/>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76" name="矩形 75">
                <a:extLst>
                  <a:ext uri="{FF2B5EF4-FFF2-40B4-BE49-F238E27FC236}">
                    <a16:creationId xmlns:a16="http://schemas.microsoft.com/office/drawing/2014/main" id="{DA934786-23D6-235B-6B29-65797273AC87}"/>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77" name="圖片 76">
                <a:extLst>
                  <a:ext uri="{FF2B5EF4-FFF2-40B4-BE49-F238E27FC236}">
                    <a16:creationId xmlns:a16="http://schemas.microsoft.com/office/drawing/2014/main" id="{752F5704-7CB8-F45A-B89E-8467D395D890}"/>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78" name="矩形 77">
                <a:extLst>
                  <a:ext uri="{FF2B5EF4-FFF2-40B4-BE49-F238E27FC236}">
                    <a16:creationId xmlns:a16="http://schemas.microsoft.com/office/drawing/2014/main" id="{00EBD958-9860-738C-CFB4-96C1103A26B1}"/>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79" name="直線接點 78">
                <a:extLst>
                  <a:ext uri="{FF2B5EF4-FFF2-40B4-BE49-F238E27FC236}">
                    <a16:creationId xmlns:a16="http://schemas.microsoft.com/office/drawing/2014/main" id="{EAE5306E-678F-C508-B4CC-0077CC32E37F}"/>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B1D5A163-DF7F-7FFB-7F2B-9DAB9F0A11A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438CC9A8-61F8-58E8-CA0F-1F854B87CC37}"/>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82" name="圖片 81">
                <a:extLst>
                  <a:ext uri="{FF2B5EF4-FFF2-40B4-BE49-F238E27FC236}">
                    <a16:creationId xmlns:a16="http://schemas.microsoft.com/office/drawing/2014/main" id="{5CC391B2-A723-3907-B88D-693FA017E3EA}"/>
                  </a:ext>
                </a:extLst>
              </p:cNvPr>
              <p:cNvPicPr>
                <a:picLocks noChangeAspect="1"/>
              </p:cNvPicPr>
              <p:nvPr/>
            </p:nvPicPr>
            <p:blipFill>
              <a:blip r:embed="rId6"/>
              <a:stretch>
                <a:fillRect/>
              </a:stretch>
            </p:blipFill>
            <p:spPr>
              <a:xfrm>
                <a:off x="3324440" y="4351362"/>
                <a:ext cx="1944218" cy="315509"/>
              </a:xfrm>
              <a:prstGeom prst="rect">
                <a:avLst/>
              </a:prstGeom>
            </p:spPr>
          </p:pic>
          <p:pic>
            <p:nvPicPr>
              <p:cNvPr id="83" name="圖片 82">
                <a:extLst>
                  <a:ext uri="{FF2B5EF4-FFF2-40B4-BE49-F238E27FC236}">
                    <a16:creationId xmlns:a16="http://schemas.microsoft.com/office/drawing/2014/main" id="{4979F6B7-A964-98F4-7D3E-D79CA5EF1FA6}"/>
                  </a:ext>
                </a:extLst>
              </p:cNvPr>
              <p:cNvPicPr>
                <a:picLocks noChangeAspect="1"/>
              </p:cNvPicPr>
              <p:nvPr/>
            </p:nvPicPr>
            <p:blipFill>
              <a:blip r:embed="rId7"/>
              <a:stretch>
                <a:fillRect/>
              </a:stretch>
            </p:blipFill>
            <p:spPr>
              <a:xfrm>
                <a:off x="811102" y="2483782"/>
                <a:ext cx="1944218" cy="255124"/>
              </a:xfrm>
              <a:prstGeom prst="rect">
                <a:avLst/>
              </a:prstGeom>
            </p:spPr>
          </p:pic>
        </p:grpSp>
        <p:sp>
          <p:nvSpPr>
            <p:cNvPr id="71" name="矩形 70">
              <a:extLst>
                <a:ext uri="{FF2B5EF4-FFF2-40B4-BE49-F238E27FC236}">
                  <a16:creationId xmlns:a16="http://schemas.microsoft.com/office/drawing/2014/main" id="{CAB52588-E84C-E8FA-2921-D1AD34DA04D4}"/>
                </a:ext>
              </a:extLst>
            </p:cNvPr>
            <p:cNvSpPr/>
            <p:nvPr/>
          </p:nvSpPr>
          <p:spPr>
            <a:xfrm rot="18886231">
              <a:off x="1502021" y="4823359"/>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5AB2D387-EAFF-6B06-4865-B2F50F33CAD1}"/>
                </a:ext>
              </a:extLst>
            </p:cNvPr>
            <p:cNvSpPr/>
            <p:nvPr/>
          </p:nvSpPr>
          <p:spPr>
            <a:xfrm rot="18886231">
              <a:off x="1231785" y="4202071"/>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23C314D5-D95E-72EE-EA5A-CD373DAA75A8}"/>
                </a:ext>
              </a:extLst>
            </p:cNvPr>
            <p:cNvSpPr/>
            <p:nvPr/>
          </p:nvSpPr>
          <p:spPr>
            <a:xfrm rot="18886231">
              <a:off x="1934903" y="4809474"/>
              <a:ext cx="2519707"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的損失函數</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Hinge loss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在支持向量機中，我們允許模型對一些數據點進行錯誤分類。我們對這種錯誤分類對模型進行懲罰。</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sp>
        <p:nvSpPr>
          <p:cNvPr id="53" name="矩形 52">
            <a:extLst>
              <a:ext uri="{FF2B5EF4-FFF2-40B4-BE49-F238E27FC236}">
                <a16:creationId xmlns:a16="http://schemas.microsoft.com/office/drawing/2014/main" id="{32E04057-ED99-46EB-804B-50C6F571F382}"/>
              </a:ext>
            </a:extLst>
          </p:cNvPr>
          <p:cNvSpPr/>
          <p:nvPr/>
        </p:nvSpPr>
        <p:spPr>
          <a:xfrm>
            <a:off x="5879976" y="1700808"/>
            <a:ext cx="32995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最小化 </a:t>
            </a: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49810451-40E0-6DB2-7901-6738A1249DE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79976" y="2276872"/>
            <a:ext cx="5562304" cy="1512168"/>
          </a:xfrm>
          <a:prstGeom prst="rect">
            <a:avLst/>
          </a:prstGeom>
        </p:spPr>
      </p:pic>
      <p:pic>
        <p:nvPicPr>
          <p:cNvPr id="1026" name="Picture 2" descr="Lightbox">
            <a:extLst>
              <a:ext uri="{FF2B5EF4-FFF2-40B4-BE49-F238E27FC236}">
                <a16:creationId xmlns:a16="http://schemas.microsoft.com/office/drawing/2014/main" id="{B300AA84-2CDC-BA17-8192-3ADDD4B537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416" y="1484784"/>
            <a:ext cx="4104456" cy="2052228"/>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43940946-DBF6-0505-D336-CCD10E34B3D9}"/>
              </a:ext>
            </a:extLst>
          </p:cNvPr>
          <p:cNvSpPr txBox="1"/>
          <p:nvPr/>
        </p:nvSpPr>
        <p:spPr>
          <a:xfrm>
            <a:off x="6888088" y="4005064"/>
            <a:ext cx="5244874" cy="212365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Here we introduce slack variable ϵ</a:t>
            </a:r>
            <a:r>
              <a:rPr kumimoji="0" lang="en-US" altLang="zh-TW" sz="1200" b="1" i="0" u="none" strike="noStrike" kern="1200" cap="none" spc="0" normalizeH="0" baseline="-25000" noProof="0" dirty="0" err="1">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i</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confidence score &lt; 1, it means that classifier did not classify the point correctly and incurring a linear penalty of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en-US" altLang="zh-TW" sz="1200" b="0" i="0" u="none" strike="noStrike" kern="1200" cap="none" spc="0" normalizeH="0" baseline="-2500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0&lt;ϵ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 &lt;1 it means the point is correctly classified but lies between the hyperplane and margin plane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&gt;1 if means the point is on wrong side of hyperplane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C is a regularization parameter that balances the trade-off between maximizing the margin and minimizing classification errors.</a:t>
            </a:r>
          </a:p>
        </p:txBody>
      </p:sp>
      <p:sp>
        <p:nvSpPr>
          <p:cNvPr id="42" name="矩形 41">
            <a:extLst>
              <a:ext uri="{FF2B5EF4-FFF2-40B4-BE49-F238E27FC236}">
                <a16:creationId xmlns:a16="http://schemas.microsoft.com/office/drawing/2014/main" id="{5283E62F-8BAC-8F8E-2D10-87C2D0CD05B9}"/>
              </a:ext>
            </a:extLst>
          </p:cNvPr>
          <p:cNvSpPr/>
          <p:nvPr/>
        </p:nvSpPr>
        <p:spPr>
          <a:xfrm>
            <a:off x="8688288" y="2276872"/>
            <a:ext cx="2376264" cy="5040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874708EC-BA33-BEA2-517F-7C5C7BE6CF55}"/>
              </a:ext>
            </a:extLst>
          </p:cNvPr>
          <p:cNvSpPr txBox="1"/>
          <p:nvPr/>
        </p:nvSpPr>
        <p:spPr>
          <a:xfrm>
            <a:off x="9073974" y="1916832"/>
            <a:ext cx="19185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slack variable </a:t>
            </a:r>
            <a:r>
              <a:rPr kumimoji="0" lang="el-GR"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ϵ</a:t>
            </a:r>
            <a:r>
              <a:rPr kumimoji="0" lang="en-US" altLang="zh-TW" sz="18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68" name="群組 67">
            <a:extLst>
              <a:ext uri="{FF2B5EF4-FFF2-40B4-BE49-F238E27FC236}">
                <a16:creationId xmlns:a16="http://schemas.microsoft.com/office/drawing/2014/main" id="{A2A1B5C9-A21C-3BF1-09AB-2E16DEC4FD3E}"/>
              </a:ext>
            </a:extLst>
          </p:cNvPr>
          <p:cNvGrpSpPr/>
          <p:nvPr/>
        </p:nvGrpSpPr>
        <p:grpSpPr>
          <a:xfrm>
            <a:off x="0" y="3645024"/>
            <a:ext cx="3229166" cy="2565539"/>
            <a:chOff x="983432" y="3324239"/>
            <a:chExt cx="4071558" cy="3234810"/>
          </a:xfrm>
        </p:grpSpPr>
        <p:grpSp>
          <p:nvGrpSpPr>
            <p:cNvPr id="29" name="群組 28">
              <a:extLst>
                <a:ext uri="{FF2B5EF4-FFF2-40B4-BE49-F238E27FC236}">
                  <a16:creationId xmlns:a16="http://schemas.microsoft.com/office/drawing/2014/main" id="{55EF3DB5-9D15-A883-96A5-854A7D24E1E4}"/>
                </a:ext>
              </a:extLst>
            </p:cNvPr>
            <p:cNvGrpSpPr/>
            <p:nvPr/>
          </p:nvGrpSpPr>
          <p:grpSpPr>
            <a:xfrm>
              <a:off x="983432" y="3762664"/>
              <a:ext cx="4071558" cy="2497339"/>
              <a:chOff x="479376" y="2435405"/>
              <a:chExt cx="4633153" cy="2841800"/>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168314" y="4347629"/>
                <a:ext cx="1944215"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79884" y="2435405"/>
                <a:ext cx="1944217" cy="255124"/>
              </a:xfrm>
              <a:prstGeom prst="rect">
                <a:avLst/>
              </a:prstGeom>
            </p:spPr>
          </p:pic>
        </p:grpSp>
        <p:sp>
          <p:nvSpPr>
            <p:cNvPr id="32" name="矩形 31">
              <a:extLst>
                <a:ext uri="{FF2B5EF4-FFF2-40B4-BE49-F238E27FC236}">
                  <a16:creationId xmlns:a16="http://schemas.microsoft.com/office/drawing/2014/main" id="{B730D6D0-8FAF-2CD4-31A1-12F2D14196D2}"/>
                </a:ext>
              </a:extLst>
            </p:cNvPr>
            <p:cNvSpPr/>
            <p:nvPr/>
          </p:nvSpPr>
          <p:spPr>
            <a:xfrm rot="18886231">
              <a:off x="1692999" y="4868637"/>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0D289F02-378E-1293-FD61-FD34A9285AB0}"/>
                </a:ext>
              </a:extLst>
            </p:cNvPr>
            <p:cNvSpPr/>
            <p:nvPr/>
          </p:nvSpPr>
          <p:spPr>
            <a:xfrm rot="18886231">
              <a:off x="2020741" y="4936119"/>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8F656354-11EC-11D8-197E-2D09CA24AABD}"/>
                </a:ext>
              </a:extLst>
            </p:cNvPr>
            <p:cNvSpPr/>
            <p:nvPr/>
          </p:nvSpPr>
          <p:spPr>
            <a:xfrm rot="18886231">
              <a:off x="1305101" y="4125840"/>
              <a:ext cx="2519708"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84" name="圖片 83">
            <a:extLst>
              <a:ext uri="{FF2B5EF4-FFF2-40B4-BE49-F238E27FC236}">
                <a16:creationId xmlns:a16="http://schemas.microsoft.com/office/drawing/2014/main" id="{9773B5FB-3DAA-F6C2-4C82-54F77A48F8C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799856" y="4653136"/>
            <a:ext cx="285790" cy="285790"/>
          </a:xfrm>
          <a:prstGeom prst="rect">
            <a:avLst/>
          </a:prstGeom>
        </p:spPr>
      </p:pic>
      <p:pic>
        <p:nvPicPr>
          <p:cNvPr id="85" name="圖片 84">
            <a:extLst>
              <a:ext uri="{FF2B5EF4-FFF2-40B4-BE49-F238E27FC236}">
                <a16:creationId xmlns:a16="http://schemas.microsoft.com/office/drawing/2014/main" id="{21C51542-7297-19B1-52CA-A16614C2F2B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941168"/>
            <a:ext cx="285790" cy="285790"/>
          </a:xfrm>
          <a:prstGeom prst="rect">
            <a:avLst/>
          </a:prstGeom>
        </p:spPr>
      </p:pic>
      <p:pic>
        <p:nvPicPr>
          <p:cNvPr id="86" name="圖片 85">
            <a:extLst>
              <a:ext uri="{FF2B5EF4-FFF2-40B4-BE49-F238E27FC236}">
                <a16:creationId xmlns:a16="http://schemas.microsoft.com/office/drawing/2014/main" id="{800B7626-C861-639C-AAAC-2F3FA2B67E2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343472" y="4437112"/>
            <a:ext cx="181000" cy="200053"/>
          </a:xfrm>
          <a:prstGeom prst="rect">
            <a:avLst/>
          </a:prstGeom>
        </p:spPr>
      </p:pic>
      <p:pic>
        <p:nvPicPr>
          <p:cNvPr id="87" name="圖片 86">
            <a:extLst>
              <a:ext uri="{FF2B5EF4-FFF2-40B4-BE49-F238E27FC236}">
                <a16:creationId xmlns:a16="http://schemas.microsoft.com/office/drawing/2014/main" id="{AB0B5251-6325-E8BC-5E52-6F50C6AB8A6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271464" y="4797152"/>
            <a:ext cx="181000" cy="200053"/>
          </a:xfrm>
          <a:prstGeom prst="rect">
            <a:avLst/>
          </a:prstGeom>
        </p:spPr>
      </p:pic>
      <p:pic>
        <p:nvPicPr>
          <p:cNvPr id="88" name="圖片 87">
            <a:extLst>
              <a:ext uri="{FF2B5EF4-FFF2-40B4-BE49-F238E27FC236}">
                <a16:creationId xmlns:a16="http://schemas.microsoft.com/office/drawing/2014/main" id="{B18EC0C9-04BB-2662-2B0C-C4A88C4D86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581128"/>
            <a:ext cx="285790" cy="285790"/>
          </a:xfrm>
          <a:prstGeom prst="rect">
            <a:avLst/>
          </a:prstGeom>
        </p:spPr>
      </p:pic>
      <p:pic>
        <p:nvPicPr>
          <p:cNvPr id="89" name="圖片 88">
            <a:extLst>
              <a:ext uri="{FF2B5EF4-FFF2-40B4-BE49-F238E27FC236}">
                <a16:creationId xmlns:a16="http://schemas.microsoft.com/office/drawing/2014/main" id="{12623677-94FD-2C8E-D9F3-1F81EC70622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487488" y="4797152"/>
            <a:ext cx="181000" cy="200053"/>
          </a:xfrm>
          <a:prstGeom prst="rect">
            <a:avLst/>
          </a:prstGeom>
        </p:spPr>
      </p:pic>
      <p:sp>
        <p:nvSpPr>
          <p:cNvPr id="48" name="文字方塊 47">
            <a:extLst>
              <a:ext uri="{FF2B5EF4-FFF2-40B4-BE49-F238E27FC236}">
                <a16:creationId xmlns:a16="http://schemas.microsoft.com/office/drawing/2014/main" id="{242F5A95-40AB-4D1C-9366-81BE8A828F74}"/>
              </a:ext>
            </a:extLst>
          </p:cNvPr>
          <p:cNvSpPr txBox="1"/>
          <p:nvPr/>
        </p:nvSpPr>
        <p:spPr>
          <a:xfrm>
            <a:off x="806767" y="5860518"/>
            <a:ext cx="1035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Red</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A693BA5D-9219-44E5-B391-DEE207CE896A}"/>
              </a:ext>
            </a:extLst>
          </p:cNvPr>
          <p:cNvSpPr txBox="1"/>
          <p:nvPr/>
        </p:nvSpPr>
        <p:spPr>
          <a:xfrm>
            <a:off x="3901831" y="5860518"/>
            <a:ext cx="1276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Green</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7F4884A-30D8-4CE1-95CB-ABFAF05D9B17}"/>
              </a:ext>
            </a:extLst>
          </p:cNvPr>
          <p:cNvSpPr txBox="1"/>
          <p:nvPr/>
        </p:nvSpPr>
        <p:spPr>
          <a:xfrm>
            <a:off x="11255030" y="3149404"/>
            <a:ext cx="793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分類正確</a:t>
            </a:r>
          </a:p>
        </p:txBody>
      </p:sp>
      <p:sp>
        <p:nvSpPr>
          <p:cNvPr id="52" name="文字方塊 51">
            <a:extLst>
              <a:ext uri="{FF2B5EF4-FFF2-40B4-BE49-F238E27FC236}">
                <a16:creationId xmlns:a16="http://schemas.microsoft.com/office/drawing/2014/main" id="{D59F54A8-2969-41F0-A4A9-23DEAA5C7596}"/>
              </a:ext>
            </a:extLst>
          </p:cNvPr>
          <p:cNvSpPr txBox="1"/>
          <p:nvPr/>
        </p:nvSpPr>
        <p:spPr>
          <a:xfrm>
            <a:off x="4085397"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同側</a:t>
            </a:r>
          </a:p>
        </p:txBody>
      </p:sp>
      <p:sp>
        <p:nvSpPr>
          <p:cNvPr id="54" name="文字方塊 53">
            <a:extLst>
              <a:ext uri="{FF2B5EF4-FFF2-40B4-BE49-F238E27FC236}">
                <a16:creationId xmlns:a16="http://schemas.microsoft.com/office/drawing/2014/main" id="{1824BA60-F95A-42D5-9FA4-9480E56E675A}"/>
              </a:ext>
            </a:extLst>
          </p:cNvPr>
          <p:cNvSpPr txBox="1"/>
          <p:nvPr/>
        </p:nvSpPr>
        <p:spPr>
          <a:xfrm>
            <a:off x="948298"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異側</a:t>
            </a:r>
          </a:p>
        </p:txBody>
      </p:sp>
    </p:spTree>
    <p:extLst>
      <p:ext uri="{BB962C8B-B14F-4D97-AF65-F5344CB8AC3E}">
        <p14:creationId xmlns:p14="http://schemas.microsoft.com/office/powerpoint/2010/main" val="26905070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Tree>
    <p:extLst>
      <p:ext uri="{BB962C8B-B14F-4D97-AF65-F5344CB8AC3E}">
        <p14:creationId xmlns:p14="http://schemas.microsoft.com/office/powerpoint/2010/main" val="8062666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D6F0543-5B58-43D6-B6D8-DCD0AE98B9B6}"/>
              </a:ext>
            </a:extLst>
          </p:cNvPr>
          <p:cNvPicPr>
            <a:picLocks noChangeAspect="1"/>
          </p:cNvPicPr>
          <p:nvPr/>
        </p:nvPicPr>
        <p:blipFill>
          <a:blip r:embed="rId3"/>
          <a:stretch>
            <a:fillRect/>
          </a:stretch>
        </p:blipFill>
        <p:spPr>
          <a:xfrm>
            <a:off x="5899207" y="2126289"/>
            <a:ext cx="5993508" cy="1907423"/>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在原始空間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 (Original Space)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不好區分的資料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無法線性區分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，可以用一個非線性的映射函數</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Φ</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將這些資料轉換到另一 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Feature Space)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，或許比較好區分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可線性 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特徵空間不一定是更高維的空間，但通常愈高維，資料可以分得 愈開。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Kernel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函數</a:t>
            </a:r>
          </a:p>
        </p:txBody>
      </p:sp>
      <p:pic>
        <p:nvPicPr>
          <p:cNvPr id="5" name="圖片 4">
            <a:extLst>
              <a:ext uri="{FF2B5EF4-FFF2-40B4-BE49-F238E27FC236}">
                <a16:creationId xmlns:a16="http://schemas.microsoft.com/office/drawing/2014/main" id="{8D3D7B15-4CF9-4AEE-9654-2AE90F381C6F}"/>
              </a:ext>
            </a:extLst>
          </p:cNvPr>
          <p:cNvPicPr>
            <a:picLocks noChangeAspect="1"/>
          </p:cNvPicPr>
          <p:nvPr/>
        </p:nvPicPr>
        <p:blipFill>
          <a:blip r:embed="rId4"/>
          <a:stretch>
            <a:fillRect/>
          </a:stretch>
        </p:blipFill>
        <p:spPr>
          <a:xfrm>
            <a:off x="1559496" y="2492896"/>
            <a:ext cx="3305558" cy="1742118"/>
          </a:xfrm>
          <a:prstGeom prst="rect">
            <a:avLst/>
          </a:prstGeom>
        </p:spPr>
      </p:pic>
      <p:grpSp>
        <p:nvGrpSpPr>
          <p:cNvPr id="10" name="群組 9">
            <a:extLst>
              <a:ext uri="{FF2B5EF4-FFF2-40B4-BE49-F238E27FC236}">
                <a16:creationId xmlns:a16="http://schemas.microsoft.com/office/drawing/2014/main" id="{492F0AA5-C0B0-4D50-81F5-E5D5A74065E9}"/>
              </a:ext>
            </a:extLst>
          </p:cNvPr>
          <p:cNvGrpSpPr/>
          <p:nvPr/>
        </p:nvGrpSpPr>
        <p:grpSpPr>
          <a:xfrm>
            <a:off x="718026" y="4265575"/>
            <a:ext cx="4923704" cy="1854796"/>
            <a:chOff x="6816080" y="3878460"/>
            <a:chExt cx="4923704" cy="1854796"/>
          </a:xfrm>
        </p:grpSpPr>
        <p:pic>
          <p:nvPicPr>
            <p:cNvPr id="8" name="圖片 7">
              <a:extLst>
                <a:ext uri="{FF2B5EF4-FFF2-40B4-BE49-F238E27FC236}">
                  <a16:creationId xmlns:a16="http://schemas.microsoft.com/office/drawing/2014/main" id="{EEAEBE85-6375-471F-BE80-D254CE3FA1DA}"/>
                </a:ext>
              </a:extLst>
            </p:cNvPr>
            <p:cNvPicPr>
              <a:picLocks noChangeAspect="1"/>
            </p:cNvPicPr>
            <p:nvPr/>
          </p:nvPicPr>
          <p:blipFill>
            <a:blip r:embed="rId5"/>
            <a:stretch>
              <a:fillRect/>
            </a:stretch>
          </p:blipFill>
          <p:spPr>
            <a:xfrm>
              <a:off x="6816080" y="3878460"/>
              <a:ext cx="4923704" cy="1700761"/>
            </a:xfrm>
            <a:prstGeom prst="rect">
              <a:avLst/>
            </a:prstGeom>
          </p:spPr>
        </p:pic>
        <p:sp>
          <p:nvSpPr>
            <p:cNvPr id="9" name="矩形 8">
              <a:extLst>
                <a:ext uri="{FF2B5EF4-FFF2-40B4-BE49-F238E27FC236}">
                  <a16:creationId xmlns:a16="http://schemas.microsoft.com/office/drawing/2014/main" id="{BA1EAD15-5B23-4327-80DA-C964771D78DE}"/>
                </a:ext>
              </a:extLst>
            </p:cNvPr>
            <p:cNvSpPr/>
            <p:nvPr/>
          </p:nvSpPr>
          <p:spPr>
            <a:xfrm>
              <a:off x="9984432" y="5553256"/>
              <a:ext cx="432048" cy="1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4" name="圖片 13">
            <a:extLst>
              <a:ext uri="{FF2B5EF4-FFF2-40B4-BE49-F238E27FC236}">
                <a16:creationId xmlns:a16="http://schemas.microsoft.com/office/drawing/2014/main" id="{986B90E7-6DD2-4FFF-A6AD-0F858C04D9E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9460920" y="4466384"/>
            <a:ext cx="1701961" cy="1505136"/>
          </a:xfrm>
          <a:prstGeom prst="rect">
            <a:avLst/>
          </a:prstGeom>
        </p:spPr>
      </p:pic>
      <p:pic>
        <p:nvPicPr>
          <p:cNvPr id="15" name="圖片 14">
            <a:extLst>
              <a:ext uri="{FF2B5EF4-FFF2-40B4-BE49-F238E27FC236}">
                <a16:creationId xmlns:a16="http://schemas.microsoft.com/office/drawing/2014/main" id="{CE52C77F-A796-473A-87CB-29B51AE68D35}"/>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6960096" y="4555500"/>
            <a:ext cx="1701961" cy="1410836"/>
          </a:xfrm>
          <a:prstGeom prst="rect">
            <a:avLst/>
          </a:prstGeom>
        </p:spPr>
      </p:pic>
      <p:cxnSp>
        <p:nvCxnSpPr>
          <p:cNvPr id="19" name="直線單箭頭接點 18">
            <a:extLst>
              <a:ext uri="{FF2B5EF4-FFF2-40B4-BE49-F238E27FC236}">
                <a16:creationId xmlns:a16="http://schemas.microsoft.com/office/drawing/2014/main" id="{C9EDF23E-13FA-4CCE-B0DE-3F08A2E5B3CE}"/>
              </a:ext>
            </a:extLst>
          </p:cNvPr>
          <p:cNvCxnSpPr>
            <a:cxnSpLocks/>
          </p:cNvCxnSpPr>
          <p:nvPr/>
        </p:nvCxnSpPr>
        <p:spPr>
          <a:xfrm flipV="1">
            <a:off x="7824192" y="2996952"/>
            <a:ext cx="0" cy="1368152"/>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EE2E2D-A2B4-4674-B53F-27ECE321A698}"/>
              </a:ext>
            </a:extLst>
          </p:cNvPr>
          <p:cNvCxnSpPr>
            <a:cxnSpLocks/>
          </p:cNvCxnSpPr>
          <p:nvPr/>
        </p:nvCxnSpPr>
        <p:spPr>
          <a:xfrm flipV="1">
            <a:off x="9984432" y="3068960"/>
            <a:ext cx="0" cy="1397424"/>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D00DEAAF-FDB4-451D-B237-0E504EC5F250}"/>
              </a:ext>
            </a:extLst>
          </p:cNvPr>
          <p:cNvPicPr>
            <a:picLocks noChangeAspect="1"/>
          </p:cNvPicPr>
          <p:nvPr/>
        </p:nvPicPr>
        <p:blipFill>
          <a:blip r:embed="rId10"/>
          <a:stretch>
            <a:fillRect/>
          </a:stretch>
        </p:blipFill>
        <p:spPr>
          <a:xfrm>
            <a:off x="7608168" y="4365104"/>
            <a:ext cx="432048" cy="349753"/>
          </a:xfrm>
          <a:prstGeom prst="rect">
            <a:avLst/>
          </a:prstGeom>
        </p:spPr>
      </p:pic>
      <p:sp>
        <p:nvSpPr>
          <p:cNvPr id="31" name="矩形 30">
            <a:extLst>
              <a:ext uri="{FF2B5EF4-FFF2-40B4-BE49-F238E27FC236}">
                <a16:creationId xmlns:a16="http://schemas.microsoft.com/office/drawing/2014/main" id="{7B7A97C8-C7AD-4065-B7A0-08CAB5906AE1}"/>
              </a:ext>
            </a:extLst>
          </p:cNvPr>
          <p:cNvSpPr/>
          <p:nvPr/>
        </p:nvSpPr>
        <p:spPr>
          <a:xfrm>
            <a:off x="9192344" y="5877272"/>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cxnSp>
        <p:nvCxnSpPr>
          <p:cNvPr id="32" name="接點: 弧形 31">
            <a:extLst>
              <a:ext uri="{FF2B5EF4-FFF2-40B4-BE49-F238E27FC236}">
                <a16:creationId xmlns:a16="http://schemas.microsoft.com/office/drawing/2014/main" id="{1552BB20-CA17-49CB-A0B5-E9D1E2BB2964}"/>
              </a:ext>
            </a:extLst>
          </p:cNvPr>
          <p:cNvCxnSpPr>
            <a:cxnSpLocks/>
          </p:cNvCxnSpPr>
          <p:nvPr/>
        </p:nvCxnSpPr>
        <p:spPr>
          <a:xfrm rot="5400000">
            <a:off x="9732404" y="5553236"/>
            <a:ext cx="504056" cy="28803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接點: 弧形 35">
            <a:extLst>
              <a:ext uri="{FF2B5EF4-FFF2-40B4-BE49-F238E27FC236}">
                <a16:creationId xmlns:a16="http://schemas.microsoft.com/office/drawing/2014/main" id="{83303CD0-FF7C-4FF4-B7DD-3417C5DB8896}"/>
              </a:ext>
            </a:extLst>
          </p:cNvPr>
          <p:cNvCxnSpPr>
            <a:cxnSpLocks/>
          </p:cNvCxnSpPr>
          <p:nvPr/>
        </p:nvCxnSpPr>
        <p:spPr>
          <a:xfrm rot="16200000" flipV="1">
            <a:off x="7788188" y="2240868"/>
            <a:ext cx="1368152" cy="432048"/>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接點: 弧形 37">
            <a:extLst>
              <a:ext uri="{FF2B5EF4-FFF2-40B4-BE49-F238E27FC236}">
                <a16:creationId xmlns:a16="http://schemas.microsoft.com/office/drawing/2014/main" id="{0EAA6B31-3E36-4A11-B71F-A009AF271902}"/>
              </a:ext>
            </a:extLst>
          </p:cNvPr>
          <p:cNvCxnSpPr>
            <a:cxnSpLocks/>
          </p:cNvCxnSpPr>
          <p:nvPr/>
        </p:nvCxnSpPr>
        <p:spPr>
          <a:xfrm rot="16200000" flipV="1">
            <a:off x="10672298" y="2093062"/>
            <a:ext cx="936104" cy="29561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66BE944-4ABB-4BC4-8DDA-5E0940D5576D}"/>
              </a:ext>
            </a:extLst>
          </p:cNvPr>
          <p:cNvSpPr/>
          <p:nvPr/>
        </p:nvSpPr>
        <p:spPr>
          <a:xfrm>
            <a:off x="7752184" y="1484784"/>
            <a:ext cx="9361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1" name="矩形 40">
            <a:extLst>
              <a:ext uri="{FF2B5EF4-FFF2-40B4-BE49-F238E27FC236}">
                <a16:creationId xmlns:a16="http://schemas.microsoft.com/office/drawing/2014/main" id="{107D917D-247F-44DE-9F74-8726EC99C20A}"/>
              </a:ext>
            </a:extLst>
          </p:cNvPr>
          <p:cNvSpPr/>
          <p:nvPr/>
        </p:nvSpPr>
        <p:spPr>
          <a:xfrm>
            <a:off x="10272464" y="1484784"/>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45548D87-5A0E-4678-A8D2-D54704B11D6B}"/>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6391DB9A-2005-46E8-A07A-E7962AE506D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23" name="矩形 22">
            <a:extLst>
              <a:ext uri="{FF2B5EF4-FFF2-40B4-BE49-F238E27FC236}">
                <a16:creationId xmlns:a16="http://schemas.microsoft.com/office/drawing/2014/main" id="{411336EC-A77F-4467-A7AD-E544E29F33A0}"/>
              </a:ext>
            </a:extLst>
          </p:cNvPr>
          <p:cNvSpPr/>
          <p:nvPr/>
        </p:nvSpPr>
        <p:spPr>
          <a:xfrm>
            <a:off x="9286802"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6" name="矩形 25">
            <a:extLst>
              <a:ext uri="{FF2B5EF4-FFF2-40B4-BE49-F238E27FC236}">
                <a16:creationId xmlns:a16="http://schemas.microsoft.com/office/drawing/2014/main" id="{F4172B3E-BCCE-49B3-9CFE-320C0A3963E7}"/>
              </a:ext>
            </a:extLst>
          </p:cNvPr>
          <p:cNvSpPr/>
          <p:nvPr/>
        </p:nvSpPr>
        <p:spPr>
          <a:xfrm>
            <a:off x="7307116"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X</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 name="矩形 1">
            <a:extLst>
              <a:ext uri="{FF2B5EF4-FFF2-40B4-BE49-F238E27FC236}">
                <a16:creationId xmlns:a16="http://schemas.microsoft.com/office/drawing/2014/main" id="{4D64F929-5ED2-48BE-A2E7-EC1845CFC2CC}"/>
              </a:ext>
            </a:extLst>
          </p:cNvPr>
          <p:cNvSpPr/>
          <p:nvPr/>
        </p:nvSpPr>
        <p:spPr>
          <a:xfrm>
            <a:off x="7341561" y="6208664"/>
            <a:ext cx="3760109"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336083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Types of</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function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0154C6C-23CB-46EF-8391-671F71D2EF71}"/>
              </a:ext>
            </a:extLst>
          </p:cNvPr>
          <p:cNvPicPr>
            <a:picLocks noChangeAspect="1"/>
          </p:cNvPicPr>
          <p:nvPr/>
        </p:nvPicPr>
        <p:blipFill>
          <a:blip r:embed="rId3"/>
          <a:stretch>
            <a:fillRect/>
          </a:stretch>
        </p:blipFill>
        <p:spPr>
          <a:xfrm>
            <a:off x="6960096" y="1484784"/>
            <a:ext cx="4741463" cy="4524315"/>
          </a:xfrm>
          <a:prstGeom prst="rect">
            <a:avLst/>
          </a:prstGeom>
        </p:spPr>
      </p:pic>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074" name="Picture 2" descr="The optimization of kernel function and its parameters for SVM in  well-logging Semantic Scholar">
            <a:extLst>
              <a:ext uri="{FF2B5EF4-FFF2-40B4-BE49-F238E27FC236}">
                <a16:creationId xmlns:a16="http://schemas.microsoft.com/office/drawing/2014/main" id="{776D53F8-2902-4DE4-8B66-250B084C8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60" y="1484784"/>
            <a:ext cx="6192688" cy="17486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EFC256D9-8F6E-47AC-A3B5-A848977AE8CF}"/>
              </a:ext>
            </a:extLst>
          </p:cNvPr>
          <p:cNvGrpSpPr/>
          <p:nvPr/>
        </p:nvGrpSpPr>
        <p:grpSpPr>
          <a:xfrm>
            <a:off x="551384" y="3717032"/>
            <a:ext cx="2952328" cy="2376264"/>
            <a:chOff x="407368" y="3284984"/>
            <a:chExt cx="2952328" cy="2376264"/>
          </a:xfrm>
        </p:grpSpPr>
        <p:pic>
          <p:nvPicPr>
            <p:cNvPr id="9" name="圖片 8">
              <a:extLst>
                <a:ext uri="{FF2B5EF4-FFF2-40B4-BE49-F238E27FC236}">
                  <a16:creationId xmlns:a16="http://schemas.microsoft.com/office/drawing/2014/main" id="{BC52D3FF-66AB-44CB-B879-5ED74BEB0899}"/>
                </a:ext>
              </a:extLst>
            </p:cNvPr>
            <p:cNvPicPr>
              <a:picLocks noChangeAspect="1"/>
            </p:cNvPicPr>
            <p:nvPr/>
          </p:nvPicPr>
          <p:blipFill>
            <a:blip r:embed="rId5"/>
            <a:stretch>
              <a:fillRect/>
            </a:stretch>
          </p:blipFill>
          <p:spPr>
            <a:xfrm>
              <a:off x="407368" y="3284984"/>
              <a:ext cx="2756770" cy="2283795"/>
            </a:xfrm>
            <a:prstGeom prst="rect">
              <a:avLst/>
            </a:prstGeom>
          </p:spPr>
        </p:pic>
        <p:sp>
          <p:nvSpPr>
            <p:cNvPr id="10" name="矩形 9">
              <a:extLst>
                <a:ext uri="{FF2B5EF4-FFF2-40B4-BE49-F238E27FC236}">
                  <a16:creationId xmlns:a16="http://schemas.microsoft.com/office/drawing/2014/main" id="{32D6BD2C-3388-48A5-AC04-6ADDFDA35DDB}"/>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2" name="圖片 11">
            <a:extLst>
              <a:ext uri="{FF2B5EF4-FFF2-40B4-BE49-F238E27FC236}">
                <a16:creationId xmlns:a16="http://schemas.microsoft.com/office/drawing/2014/main" id="{747994E8-DE49-449F-9DD0-1E4CC650EF19}"/>
              </a:ext>
            </a:extLst>
          </p:cNvPr>
          <p:cNvPicPr>
            <a:picLocks noChangeAspect="1"/>
          </p:cNvPicPr>
          <p:nvPr/>
        </p:nvPicPr>
        <p:blipFill>
          <a:blip r:embed="rId6"/>
          <a:stretch>
            <a:fillRect/>
          </a:stretch>
        </p:blipFill>
        <p:spPr>
          <a:xfrm>
            <a:off x="3719736" y="4221088"/>
            <a:ext cx="2448272" cy="847479"/>
          </a:xfrm>
          <a:prstGeom prst="rect">
            <a:avLst/>
          </a:prstGeom>
        </p:spPr>
      </p:pic>
      <p:sp>
        <p:nvSpPr>
          <p:cNvPr id="22" name="矩形 21">
            <a:extLst>
              <a:ext uri="{FF2B5EF4-FFF2-40B4-BE49-F238E27FC236}">
                <a16:creationId xmlns:a16="http://schemas.microsoft.com/office/drawing/2014/main" id="{F9D29366-86DA-424D-AD64-CF863BF484AB}"/>
              </a:ext>
            </a:extLst>
          </p:cNvPr>
          <p:cNvSpPr/>
          <p:nvPr/>
        </p:nvSpPr>
        <p:spPr>
          <a:xfrm>
            <a:off x="2567608" y="3356992"/>
            <a:ext cx="1938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Gaussian RBF Kernel</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8EB1E6FA-7B53-49E6-8C11-EFC673DF32E5}"/>
              </a:ext>
            </a:extLst>
          </p:cNvPr>
          <p:cNvSpPr/>
          <p:nvPr/>
        </p:nvSpPr>
        <p:spPr>
          <a:xfrm>
            <a:off x="3647728" y="5373216"/>
            <a:ext cx="316835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a:t>
            </a:r>
          </a:p>
        </p:txBody>
      </p:sp>
      <p:sp>
        <p:nvSpPr>
          <p:cNvPr id="24" name="矩形: 圓角 23">
            <a:extLst>
              <a:ext uri="{FF2B5EF4-FFF2-40B4-BE49-F238E27FC236}">
                <a16:creationId xmlns:a16="http://schemas.microsoft.com/office/drawing/2014/main" id="{223E2F74-44F9-4155-AE77-0E728E3D7AF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682255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25" name="矩形 24">
            <a:extLst>
              <a:ext uri="{FF2B5EF4-FFF2-40B4-BE49-F238E27FC236}">
                <a16:creationId xmlns:a16="http://schemas.microsoft.com/office/drawing/2014/main" id="{5F85CB4E-F92D-4415-8C35-57E71A6D2E5E}"/>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2024629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12" name="乘號 11">
            <a:extLst>
              <a:ext uri="{FF2B5EF4-FFF2-40B4-BE49-F238E27FC236}">
                <a16:creationId xmlns:a16="http://schemas.microsoft.com/office/drawing/2014/main" id="{914DBB8C-4E7C-449A-9356-D1595806E11E}"/>
              </a:ext>
            </a:extLst>
          </p:cNvPr>
          <p:cNvSpPr/>
          <p:nvPr/>
        </p:nvSpPr>
        <p:spPr>
          <a:xfrm>
            <a:off x="2495600" y="3068960"/>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1504C19A-6864-40ED-B802-16468D5E4C0C}"/>
              </a:ext>
            </a:extLst>
          </p:cNvPr>
          <p:cNvCxnSpPr>
            <a:cxnSpLocks/>
            <a:endCxn id="12" idx="2"/>
          </p:cNvCxnSpPr>
          <p:nvPr/>
        </p:nvCxnSpPr>
        <p:spPr>
          <a:xfrm flipH="1" flipV="1">
            <a:off x="2769167" y="3342527"/>
            <a:ext cx="3254826" cy="1670650"/>
          </a:xfrm>
          <a:prstGeom prst="straightConnector1">
            <a:avLst/>
          </a:prstGeom>
          <a:ln w="28575">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869558CA-0432-4DAA-B04A-C9A1904D3CB0}"/>
              </a:ext>
            </a:extLst>
          </p:cNvPr>
          <p:cNvSpPr txBox="1"/>
          <p:nvPr/>
        </p:nvSpPr>
        <p:spPr>
          <a:xfrm rot="1686035">
            <a:off x="4098728" y="3937028"/>
            <a:ext cx="8883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landmark</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E6512F1-F511-4589-9167-958131AB42F8}"/>
              </a:ext>
            </a:extLst>
          </p:cNvPr>
          <p:cNvSpPr/>
          <p:nvPr/>
        </p:nvSpPr>
        <p:spPr>
          <a:xfrm>
            <a:off x="6168008" y="3501008"/>
            <a:ext cx="864096" cy="4320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DAEE9B5C-9409-4FD4-AE35-AAE697081CDB}"/>
              </a:ext>
            </a:extLst>
          </p:cNvPr>
          <p:cNvSpPr/>
          <p:nvPr/>
        </p:nvSpPr>
        <p:spPr>
          <a:xfrm>
            <a:off x="2207568" y="2780928"/>
            <a:ext cx="864096" cy="864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B927F2E2-9D4A-40A1-8A9C-0B1FFEF6E3E6}"/>
              </a:ext>
            </a:extLst>
          </p:cNvPr>
          <p:cNvCxnSpPr>
            <a:stCxn id="2" idx="2"/>
            <a:endCxn id="22" idx="6"/>
          </p:cNvCxnSpPr>
          <p:nvPr/>
        </p:nvCxnSpPr>
        <p:spPr>
          <a:xfrm flipH="1" flipV="1">
            <a:off x="3071664" y="3212976"/>
            <a:ext cx="3096344" cy="50405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642DB63-7025-2D96-1EAA-F36F875A12B2}"/>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37856312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grpSp>
        <p:nvGrpSpPr>
          <p:cNvPr id="18" name="群組 17">
            <a:extLst>
              <a:ext uri="{FF2B5EF4-FFF2-40B4-BE49-F238E27FC236}">
                <a16:creationId xmlns:a16="http://schemas.microsoft.com/office/drawing/2014/main" id="{99EBE7AB-9B98-4EC7-B104-803CB4A2519F}"/>
              </a:ext>
            </a:extLst>
          </p:cNvPr>
          <p:cNvGrpSpPr/>
          <p:nvPr/>
        </p:nvGrpSpPr>
        <p:grpSpPr>
          <a:xfrm>
            <a:off x="2999656" y="3717032"/>
            <a:ext cx="2160240" cy="1738730"/>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3"/>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4"/>
          <a:stretch>
            <a:fillRect/>
          </a:stretch>
        </p:blipFill>
        <p:spPr>
          <a:xfrm>
            <a:off x="2855640" y="5373216"/>
            <a:ext cx="2448272" cy="847479"/>
          </a:xfrm>
          <a:prstGeom prst="rect">
            <a:avLst/>
          </a:prstGeom>
        </p:spPr>
      </p:pic>
      <p:grpSp>
        <p:nvGrpSpPr>
          <p:cNvPr id="43" name="群組 42">
            <a:extLst>
              <a:ext uri="{FF2B5EF4-FFF2-40B4-BE49-F238E27FC236}">
                <a16:creationId xmlns:a16="http://schemas.microsoft.com/office/drawing/2014/main" id="{42806E15-EEFF-4CB8-BCE0-841DEAF0A4D9}"/>
              </a:ext>
            </a:extLst>
          </p:cNvPr>
          <p:cNvGrpSpPr/>
          <p:nvPr/>
        </p:nvGrpSpPr>
        <p:grpSpPr>
          <a:xfrm>
            <a:off x="-240704" y="1196752"/>
            <a:ext cx="4104456" cy="2390854"/>
            <a:chOff x="1703512" y="2204864"/>
            <a:chExt cx="4104456" cy="2390854"/>
          </a:xfrm>
        </p:grpSpPr>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5"/>
            <a:srcRect t="20831"/>
            <a:stretch/>
          </p:blipFill>
          <p:spPr>
            <a:xfrm>
              <a:off x="1703512" y="2204864"/>
              <a:ext cx="4104456" cy="2390854"/>
            </a:xfrm>
            <a:prstGeom prst="rect">
              <a:avLst/>
            </a:prstGeom>
          </p:spPr>
        </p:pic>
        <p:sp>
          <p:nvSpPr>
            <p:cNvPr id="2" name="乘號 1">
              <a:extLst>
                <a:ext uri="{FF2B5EF4-FFF2-40B4-BE49-F238E27FC236}">
                  <a16:creationId xmlns:a16="http://schemas.microsoft.com/office/drawing/2014/main" id="{D5753C1E-7AAD-412D-8A16-7CED61F7FC32}"/>
                </a:ext>
              </a:extLst>
            </p:cNvPr>
            <p:cNvSpPr/>
            <p:nvPr/>
          </p:nvSpPr>
          <p:spPr>
            <a:xfrm>
              <a:off x="3863752" y="3212976"/>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45" name="圖片 44">
            <a:extLst>
              <a:ext uri="{FF2B5EF4-FFF2-40B4-BE49-F238E27FC236}">
                <a16:creationId xmlns:a16="http://schemas.microsoft.com/office/drawing/2014/main" id="{96B5B1B3-B1D6-4027-ADB5-721D040CE897}"/>
              </a:ext>
            </a:extLst>
          </p:cNvPr>
          <p:cNvPicPr>
            <a:picLocks noChangeAspect="1"/>
          </p:cNvPicPr>
          <p:nvPr/>
        </p:nvPicPr>
        <p:blipFill rotWithShape="1">
          <a:blip r:embed="rId5"/>
          <a:srcRect t="20831"/>
          <a:stretch/>
        </p:blipFill>
        <p:spPr>
          <a:xfrm>
            <a:off x="3431704" y="1196752"/>
            <a:ext cx="4104456" cy="2390854"/>
          </a:xfrm>
          <a:prstGeom prst="rect">
            <a:avLst/>
          </a:prstGeom>
        </p:spPr>
      </p:pic>
      <p:pic>
        <p:nvPicPr>
          <p:cNvPr id="48" name="圖片 47">
            <a:extLst>
              <a:ext uri="{FF2B5EF4-FFF2-40B4-BE49-F238E27FC236}">
                <a16:creationId xmlns:a16="http://schemas.microsoft.com/office/drawing/2014/main" id="{42D4D3AD-C538-44A6-B87B-5B380B18EC05}"/>
              </a:ext>
            </a:extLst>
          </p:cNvPr>
          <p:cNvPicPr>
            <a:picLocks noChangeAspect="1"/>
          </p:cNvPicPr>
          <p:nvPr/>
        </p:nvPicPr>
        <p:blipFill>
          <a:blip r:embed="rId6"/>
          <a:stretch>
            <a:fillRect/>
          </a:stretch>
        </p:blipFill>
        <p:spPr>
          <a:xfrm>
            <a:off x="5879976" y="1844824"/>
            <a:ext cx="381053" cy="285790"/>
          </a:xfrm>
          <a:prstGeom prst="rect">
            <a:avLst/>
          </a:prstGeom>
        </p:spPr>
      </p:pic>
      <p:pic>
        <p:nvPicPr>
          <p:cNvPr id="49" name="圖片 48">
            <a:extLst>
              <a:ext uri="{FF2B5EF4-FFF2-40B4-BE49-F238E27FC236}">
                <a16:creationId xmlns:a16="http://schemas.microsoft.com/office/drawing/2014/main" id="{2B071C60-42E5-4937-8E3D-470035870252}"/>
              </a:ext>
            </a:extLst>
          </p:cNvPr>
          <p:cNvPicPr>
            <a:picLocks noChangeAspect="1"/>
          </p:cNvPicPr>
          <p:nvPr/>
        </p:nvPicPr>
        <p:blipFill>
          <a:blip r:embed="rId6"/>
          <a:stretch>
            <a:fillRect/>
          </a:stretch>
        </p:blipFill>
        <p:spPr>
          <a:xfrm>
            <a:off x="6023992" y="2132856"/>
            <a:ext cx="381053" cy="285790"/>
          </a:xfrm>
          <a:prstGeom prst="rect">
            <a:avLst/>
          </a:prstGeom>
        </p:spPr>
      </p:pic>
      <p:pic>
        <p:nvPicPr>
          <p:cNvPr id="50" name="圖片 49">
            <a:extLst>
              <a:ext uri="{FF2B5EF4-FFF2-40B4-BE49-F238E27FC236}">
                <a16:creationId xmlns:a16="http://schemas.microsoft.com/office/drawing/2014/main" id="{4A73E72A-E09C-4D81-BEDE-250CA9DC742A}"/>
              </a:ext>
            </a:extLst>
          </p:cNvPr>
          <p:cNvPicPr>
            <a:picLocks noChangeAspect="1"/>
          </p:cNvPicPr>
          <p:nvPr/>
        </p:nvPicPr>
        <p:blipFill>
          <a:blip r:embed="rId6"/>
          <a:stretch>
            <a:fillRect/>
          </a:stretch>
        </p:blipFill>
        <p:spPr>
          <a:xfrm>
            <a:off x="6023992" y="2420888"/>
            <a:ext cx="381053" cy="285790"/>
          </a:xfrm>
          <a:prstGeom prst="rect">
            <a:avLst/>
          </a:prstGeom>
        </p:spPr>
      </p:pic>
      <p:pic>
        <p:nvPicPr>
          <p:cNvPr id="51" name="圖片 50">
            <a:extLst>
              <a:ext uri="{FF2B5EF4-FFF2-40B4-BE49-F238E27FC236}">
                <a16:creationId xmlns:a16="http://schemas.microsoft.com/office/drawing/2014/main" id="{C7F59CB5-1321-4190-A15E-8A567B8C34BD}"/>
              </a:ext>
            </a:extLst>
          </p:cNvPr>
          <p:cNvPicPr>
            <a:picLocks noChangeAspect="1"/>
          </p:cNvPicPr>
          <p:nvPr/>
        </p:nvPicPr>
        <p:blipFill>
          <a:blip r:embed="rId6"/>
          <a:stretch>
            <a:fillRect/>
          </a:stretch>
        </p:blipFill>
        <p:spPr>
          <a:xfrm>
            <a:off x="5735960" y="2636912"/>
            <a:ext cx="381053" cy="285790"/>
          </a:xfrm>
          <a:prstGeom prst="rect">
            <a:avLst/>
          </a:prstGeom>
        </p:spPr>
      </p:pic>
      <p:pic>
        <p:nvPicPr>
          <p:cNvPr id="52" name="圖片 51">
            <a:extLst>
              <a:ext uri="{FF2B5EF4-FFF2-40B4-BE49-F238E27FC236}">
                <a16:creationId xmlns:a16="http://schemas.microsoft.com/office/drawing/2014/main" id="{0B3A2359-3BA1-4A6C-AFFB-634C89A35CD5}"/>
              </a:ext>
            </a:extLst>
          </p:cNvPr>
          <p:cNvPicPr>
            <a:picLocks noChangeAspect="1"/>
          </p:cNvPicPr>
          <p:nvPr/>
        </p:nvPicPr>
        <p:blipFill>
          <a:blip r:embed="rId6"/>
          <a:stretch>
            <a:fillRect/>
          </a:stretch>
        </p:blipFill>
        <p:spPr>
          <a:xfrm>
            <a:off x="5375920" y="2636912"/>
            <a:ext cx="381053" cy="285790"/>
          </a:xfrm>
          <a:prstGeom prst="rect">
            <a:avLst/>
          </a:prstGeom>
        </p:spPr>
      </p:pic>
      <p:pic>
        <p:nvPicPr>
          <p:cNvPr id="53" name="圖片 52">
            <a:extLst>
              <a:ext uri="{FF2B5EF4-FFF2-40B4-BE49-F238E27FC236}">
                <a16:creationId xmlns:a16="http://schemas.microsoft.com/office/drawing/2014/main" id="{C5799AD3-6A84-446E-BC57-4A72C924FAB1}"/>
              </a:ext>
            </a:extLst>
          </p:cNvPr>
          <p:cNvPicPr>
            <a:picLocks noChangeAspect="1"/>
          </p:cNvPicPr>
          <p:nvPr/>
        </p:nvPicPr>
        <p:blipFill>
          <a:blip r:embed="rId6"/>
          <a:stretch>
            <a:fillRect/>
          </a:stretch>
        </p:blipFill>
        <p:spPr>
          <a:xfrm>
            <a:off x="5015880" y="2348880"/>
            <a:ext cx="381053" cy="285790"/>
          </a:xfrm>
          <a:prstGeom prst="rect">
            <a:avLst/>
          </a:prstGeom>
        </p:spPr>
      </p:pic>
      <p:pic>
        <p:nvPicPr>
          <p:cNvPr id="54" name="圖片 53">
            <a:extLst>
              <a:ext uri="{FF2B5EF4-FFF2-40B4-BE49-F238E27FC236}">
                <a16:creationId xmlns:a16="http://schemas.microsoft.com/office/drawing/2014/main" id="{F0E932BE-1B42-44FA-8AFD-0C25CBAFBBD2}"/>
              </a:ext>
            </a:extLst>
          </p:cNvPr>
          <p:cNvPicPr>
            <a:picLocks noChangeAspect="1"/>
          </p:cNvPicPr>
          <p:nvPr/>
        </p:nvPicPr>
        <p:blipFill>
          <a:blip r:embed="rId6"/>
          <a:stretch>
            <a:fillRect/>
          </a:stretch>
        </p:blipFill>
        <p:spPr>
          <a:xfrm>
            <a:off x="5087888" y="2063090"/>
            <a:ext cx="381053" cy="285790"/>
          </a:xfrm>
          <a:prstGeom prst="rect">
            <a:avLst/>
          </a:prstGeom>
        </p:spPr>
      </p:pic>
      <p:pic>
        <p:nvPicPr>
          <p:cNvPr id="55" name="圖片 54">
            <a:extLst>
              <a:ext uri="{FF2B5EF4-FFF2-40B4-BE49-F238E27FC236}">
                <a16:creationId xmlns:a16="http://schemas.microsoft.com/office/drawing/2014/main" id="{7CE2A688-A21B-455C-9309-782D260E62B9}"/>
              </a:ext>
            </a:extLst>
          </p:cNvPr>
          <p:cNvPicPr>
            <a:picLocks noChangeAspect="1"/>
          </p:cNvPicPr>
          <p:nvPr/>
        </p:nvPicPr>
        <p:blipFill>
          <a:blip r:embed="rId6"/>
          <a:stretch>
            <a:fillRect/>
          </a:stretch>
        </p:blipFill>
        <p:spPr>
          <a:xfrm>
            <a:off x="5447928" y="1772816"/>
            <a:ext cx="381053" cy="285790"/>
          </a:xfrm>
          <a:prstGeom prst="rect">
            <a:avLst/>
          </a:prstGeom>
        </p:spPr>
      </p:pic>
      <p:sp>
        <p:nvSpPr>
          <p:cNvPr id="47" name="橢圓 46">
            <a:extLst>
              <a:ext uri="{FF2B5EF4-FFF2-40B4-BE49-F238E27FC236}">
                <a16:creationId xmlns:a16="http://schemas.microsoft.com/office/drawing/2014/main" id="{0BC8A1F7-630A-4A34-837C-364D64227F55}"/>
              </a:ext>
            </a:extLst>
          </p:cNvPr>
          <p:cNvSpPr/>
          <p:nvPr/>
        </p:nvSpPr>
        <p:spPr>
          <a:xfrm>
            <a:off x="5087888" y="1700808"/>
            <a:ext cx="1368152" cy="1296144"/>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4" name="橢圓 63">
            <a:extLst>
              <a:ext uri="{FF2B5EF4-FFF2-40B4-BE49-F238E27FC236}">
                <a16:creationId xmlns:a16="http://schemas.microsoft.com/office/drawing/2014/main" id="{609BD76D-3F43-47E4-809C-FCFB3A5D66BE}"/>
              </a:ext>
            </a:extLst>
          </p:cNvPr>
          <p:cNvSpPr/>
          <p:nvPr/>
        </p:nvSpPr>
        <p:spPr>
          <a:xfrm>
            <a:off x="1631504" y="1916832"/>
            <a:ext cx="912101" cy="864096"/>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7" name="乘號 66">
            <a:extLst>
              <a:ext uri="{FF2B5EF4-FFF2-40B4-BE49-F238E27FC236}">
                <a16:creationId xmlns:a16="http://schemas.microsoft.com/office/drawing/2014/main" id="{7EAE2143-D46B-4C9C-9204-3D9E226AE9A6}"/>
              </a:ext>
            </a:extLst>
          </p:cNvPr>
          <p:cNvSpPr/>
          <p:nvPr/>
        </p:nvSpPr>
        <p:spPr>
          <a:xfrm>
            <a:off x="5591944" y="2204864"/>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8" name="圖片 67">
            <a:extLst>
              <a:ext uri="{FF2B5EF4-FFF2-40B4-BE49-F238E27FC236}">
                <a16:creationId xmlns:a16="http://schemas.microsoft.com/office/drawing/2014/main" id="{17DB8E9B-7508-4076-BABF-2E04FC31811E}"/>
              </a:ext>
            </a:extLst>
          </p:cNvPr>
          <p:cNvPicPr>
            <a:picLocks noChangeAspect="1"/>
          </p:cNvPicPr>
          <p:nvPr/>
        </p:nvPicPr>
        <p:blipFill>
          <a:blip r:embed="rId7"/>
          <a:stretch>
            <a:fillRect/>
          </a:stretch>
        </p:blipFill>
        <p:spPr>
          <a:xfrm>
            <a:off x="5447928" y="3356992"/>
            <a:ext cx="762106" cy="533474"/>
          </a:xfrm>
          <a:prstGeom prst="rect">
            <a:avLst/>
          </a:prstGeom>
        </p:spPr>
      </p:pic>
      <p:pic>
        <p:nvPicPr>
          <p:cNvPr id="69" name="圖片 68">
            <a:extLst>
              <a:ext uri="{FF2B5EF4-FFF2-40B4-BE49-F238E27FC236}">
                <a16:creationId xmlns:a16="http://schemas.microsoft.com/office/drawing/2014/main" id="{EE252343-E780-4243-B29C-1A17086162AD}"/>
              </a:ext>
            </a:extLst>
          </p:cNvPr>
          <p:cNvPicPr>
            <a:picLocks noChangeAspect="1"/>
          </p:cNvPicPr>
          <p:nvPr/>
        </p:nvPicPr>
        <p:blipFill>
          <a:blip r:embed="rId8"/>
          <a:stretch>
            <a:fillRect/>
          </a:stretch>
        </p:blipFill>
        <p:spPr>
          <a:xfrm>
            <a:off x="1559496" y="3429000"/>
            <a:ext cx="771633" cy="552527"/>
          </a:xfrm>
          <a:prstGeom prst="rect">
            <a:avLst/>
          </a:prstGeom>
        </p:spPr>
      </p:pic>
      <p:grpSp>
        <p:nvGrpSpPr>
          <p:cNvPr id="73" name="群組 72">
            <a:extLst>
              <a:ext uri="{FF2B5EF4-FFF2-40B4-BE49-F238E27FC236}">
                <a16:creationId xmlns:a16="http://schemas.microsoft.com/office/drawing/2014/main" id="{4B174EC0-6B4F-4D53-ACCA-7C67F6B0D787}"/>
              </a:ext>
            </a:extLst>
          </p:cNvPr>
          <p:cNvGrpSpPr/>
          <p:nvPr/>
        </p:nvGrpSpPr>
        <p:grpSpPr>
          <a:xfrm>
            <a:off x="7968208" y="1340768"/>
            <a:ext cx="4932660" cy="2232248"/>
            <a:chOff x="6312024" y="3861048"/>
            <a:chExt cx="4500612" cy="2016224"/>
          </a:xfrm>
        </p:grpSpPr>
        <p:pic>
          <p:nvPicPr>
            <p:cNvPr id="70" name="圖片 69">
              <a:extLst>
                <a:ext uri="{FF2B5EF4-FFF2-40B4-BE49-F238E27FC236}">
                  <a16:creationId xmlns:a16="http://schemas.microsoft.com/office/drawing/2014/main" id="{2D2B06FB-01FA-4F1A-AF03-14672685862A}"/>
                </a:ext>
              </a:extLst>
            </p:cNvPr>
            <p:cNvPicPr>
              <a:picLocks noChangeAspect="1"/>
            </p:cNvPicPr>
            <p:nvPr/>
          </p:nvPicPr>
          <p:blipFill>
            <a:blip r:embed="rId9"/>
            <a:stretch>
              <a:fillRect/>
            </a:stretch>
          </p:blipFill>
          <p:spPr>
            <a:xfrm>
              <a:off x="6312024" y="3861048"/>
              <a:ext cx="4500612" cy="2016224"/>
            </a:xfrm>
            <a:prstGeom prst="rect">
              <a:avLst/>
            </a:prstGeom>
          </p:spPr>
        </p:pic>
        <p:sp>
          <p:nvSpPr>
            <p:cNvPr id="71" name="矩形 70">
              <a:extLst>
                <a:ext uri="{FF2B5EF4-FFF2-40B4-BE49-F238E27FC236}">
                  <a16:creationId xmlns:a16="http://schemas.microsoft.com/office/drawing/2014/main" id="{B2FC8428-2E85-46CA-8B55-9E89F76F8B7D}"/>
                </a:ext>
              </a:extLst>
            </p:cNvPr>
            <p:cNvSpPr/>
            <p:nvPr/>
          </p:nvSpPr>
          <p:spPr>
            <a:xfrm>
              <a:off x="9120336" y="4005064"/>
              <a:ext cx="1584176"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61C5124B-28A2-4C8B-9902-61690CA1FF7F}"/>
                </a:ext>
              </a:extLst>
            </p:cNvPr>
            <p:cNvSpPr/>
            <p:nvPr/>
          </p:nvSpPr>
          <p:spPr>
            <a:xfrm>
              <a:off x="9984432" y="4365104"/>
              <a:ext cx="648072"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74" name="圖片 73">
            <a:extLst>
              <a:ext uri="{FF2B5EF4-FFF2-40B4-BE49-F238E27FC236}">
                <a16:creationId xmlns:a16="http://schemas.microsoft.com/office/drawing/2014/main" id="{6457F70B-F36D-43C7-8DF0-6B8F3ECF63DC}"/>
              </a:ext>
            </a:extLst>
          </p:cNvPr>
          <p:cNvPicPr>
            <a:picLocks noChangeAspect="1"/>
          </p:cNvPicPr>
          <p:nvPr/>
        </p:nvPicPr>
        <p:blipFill>
          <a:blip r:embed="rId10"/>
          <a:stretch>
            <a:fillRect/>
          </a:stretch>
        </p:blipFill>
        <p:spPr>
          <a:xfrm>
            <a:off x="8832304" y="3861048"/>
            <a:ext cx="2239055" cy="1800200"/>
          </a:xfrm>
          <a:prstGeom prst="rect">
            <a:avLst/>
          </a:prstGeom>
        </p:spPr>
      </p:pic>
    </p:spTree>
    <p:extLst>
      <p:ext uri="{BB962C8B-B14F-4D97-AF65-F5344CB8AC3E}">
        <p14:creationId xmlns:p14="http://schemas.microsoft.com/office/powerpoint/2010/main" val="19490776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AA45126-8054-4C36-B530-9E94C214AE3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Summary</a:t>
            </a:r>
          </a:p>
        </p:txBody>
      </p:sp>
      <p:sp>
        <p:nvSpPr>
          <p:cNvPr id="6" name="矩形: 圓角 5">
            <a:extLst>
              <a:ext uri="{FF2B5EF4-FFF2-40B4-BE49-F238E27FC236}">
                <a16:creationId xmlns:a16="http://schemas.microsoft.com/office/drawing/2014/main" id="{F8CC3E58-12F9-4CA2-8E05-0A9976E0F38B}"/>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8" name="文字方塊 7">
            <a:extLst>
              <a:ext uri="{FF2B5EF4-FFF2-40B4-BE49-F238E27FC236}">
                <a16:creationId xmlns:a16="http://schemas.microsoft.com/office/drawing/2014/main" id="{F4C590A6-C1EA-4545-98FB-75A0E7ED5121}"/>
              </a:ext>
            </a:extLst>
          </p:cNvPr>
          <p:cNvSpPr txBox="1"/>
          <p:nvPr/>
        </p:nvSpPr>
        <p:spPr>
          <a:xfrm>
            <a:off x="407368" y="1955056"/>
            <a:ext cx="850803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30241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BY</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839416" y="2717800"/>
            <a:ext cx="3816424" cy="2223075"/>
          </a:xfrm>
          <a:prstGeom prst="rect">
            <a:avLst/>
          </a:prstGeom>
        </p:spPr>
      </p:pic>
      <p:pic>
        <p:nvPicPr>
          <p:cNvPr id="5" name="圖片 4">
            <a:extLst>
              <a:ext uri="{FF2B5EF4-FFF2-40B4-BE49-F238E27FC236}">
                <a16:creationId xmlns:a16="http://schemas.microsoft.com/office/drawing/2014/main" id="{298CC152-25B8-4E41-B34C-FD2AF354776C}"/>
              </a:ext>
            </a:extLst>
          </p:cNvPr>
          <p:cNvPicPr>
            <a:picLocks noChangeAspect="1"/>
          </p:cNvPicPr>
          <p:nvPr/>
        </p:nvPicPr>
        <p:blipFill>
          <a:blip r:embed="rId4"/>
          <a:stretch>
            <a:fillRect/>
          </a:stretch>
        </p:blipFill>
        <p:spPr>
          <a:xfrm>
            <a:off x="6672064" y="1556792"/>
            <a:ext cx="3256473" cy="2088232"/>
          </a:xfrm>
          <a:prstGeom prst="rect">
            <a:avLst/>
          </a:prstGeom>
        </p:spPr>
      </p:pic>
      <p:sp>
        <p:nvSpPr>
          <p:cNvPr id="10" name="箭號: 向右 9">
            <a:extLst>
              <a:ext uri="{FF2B5EF4-FFF2-40B4-BE49-F238E27FC236}">
                <a16:creationId xmlns:a16="http://schemas.microsoft.com/office/drawing/2014/main" id="{7F4F7438-09D0-4E9E-811A-B49E4652A22F}"/>
              </a:ext>
            </a:extLst>
          </p:cNvPr>
          <p:cNvSpPr/>
          <p:nvPr/>
        </p:nvSpPr>
        <p:spPr>
          <a:xfrm rot="19966634">
            <a:off x="4778001" y="2911294"/>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箭號: 向右 12">
            <a:extLst>
              <a:ext uri="{FF2B5EF4-FFF2-40B4-BE49-F238E27FC236}">
                <a16:creationId xmlns:a16="http://schemas.microsoft.com/office/drawing/2014/main" id="{71D5AF47-A779-4766-89EC-0C4D0F145DD5}"/>
              </a:ext>
            </a:extLst>
          </p:cNvPr>
          <p:cNvSpPr/>
          <p:nvPr/>
        </p:nvSpPr>
        <p:spPr>
          <a:xfrm rot="1264300">
            <a:off x="4798669" y="3992186"/>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4" name="圖片 13">
            <a:extLst>
              <a:ext uri="{FF2B5EF4-FFF2-40B4-BE49-F238E27FC236}">
                <a16:creationId xmlns:a16="http://schemas.microsoft.com/office/drawing/2014/main" id="{41D24866-B3F1-452E-85CE-CE2B4F77AD5E}"/>
              </a:ext>
            </a:extLst>
          </p:cNvPr>
          <p:cNvPicPr>
            <a:picLocks noChangeAspect="1"/>
          </p:cNvPicPr>
          <p:nvPr/>
        </p:nvPicPr>
        <p:blipFill rotWithShape="1">
          <a:blip r:embed="rId3"/>
          <a:srcRect t="22315"/>
          <a:stretch/>
        </p:blipFill>
        <p:spPr>
          <a:xfrm>
            <a:off x="6096000" y="3861048"/>
            <a:ext cx="3816424" cy="2181403"/>
          </a:xfrm>
          <a:prstGeom prst="rect">
            <a:avLst/>
          </a:prstGeom>
        </p:spPr>
      </p:pic>
      <p:sp>
        <p:nvSpPr>
          <p:cNvPr id="15" name="AutoShape 21" descr="Question Mark Vector SVG Icon (9) - SVG Repo">
            <a:extLst>
              <a:ext uri="{FF2B5EF4-FFF2-40B4-BE49-F238E27FC236}">
                <a16:creationId xmlns:a16="http://schemas.microsoft.com/office/drawing/2014/main" id="{F8BA7514-B225-419D-80EC-57AA7C9A67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7" name="圖形 16">
            <a:extLst>
              <a:ext uri="{FF2B5EF4-FFF2-40B4-BE49-F238E27FC236}">
                <a16:creationId xmlns:a16="http://schemas.microsoft.com/office/drawing/2014/main" id="{6D474B65-283F-4311-81FE-BCE3D727A4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0176" y="4365104"/>
            <a:ext cx="1196752" cy="1196752"/>
          </a:xfrm>
          <a:prstGeom prst="rect">
            <a:avLst/>
          </a:prstGeom>
        </p:spPr>
      </p:pic>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8" name="乘號 17">
            <a:extLst>
              <a:ext uri="{FF2B5EF4-FFF2-40B4-BE49-F238E27FC236}">
                <a16:creationId xmlns:a16="http://schemas.microsoft.com/office/drawing/2014/main" id="{704252D8-E16E-49EF-8049-BAEBECD2ED93}"/>
              </a:ext>
            </a:extLst>
          </p:cNvPr>
          <p:cNvSpPr/>
          <p:nvPr/>
        </p:nvSpPr>
        <p:spPr>
          <a:xfrm>
            <a:off x="5231904" y="270892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0708357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35" name="群組 34">
            <a:extLst>
              <a:ext uri="{FF2B5EF4-FFF2-40B4-BE49-F238E27FC236}">
                <a16:creationId xmlns:a16="http://schemas.microsoft.com/office/drawing/2014/main" id="{D9F1E1BC-BA7D-4EEF-931F-470D43205763}"/>
              </a:ext>
            </a:extLst>
          </p:cNvPr>
          <p:cNvGrpSpPr/>
          <p:nvPr/>
        </p:nvGrpSpPr>
        <p:grpSpPr>
          <a:xfrm>
            <a:off x="6240016" y="3573016"/>
            <a:ext cx="4680520" cy="2232248"/>
            <a:chOff x="6240016" y="3573016"/>
            <a:chExt cx="4680520" cy="2232248"/>
          </a:xfrm>
        </p:grpSpPr>
        <p:pic>
          <p:nvPicPr>
            <p:cNvPr id="33" name="圖片 32">
              <a:extLst>
                <a:ext uri="{FF2B5EF4-FFF2-40B4-BE49-F238E27FC236}">
                  <a16:creationId xmlns:a16="http://schemas.microsoft.com/office/drawing/2014/main" id="{F24A7146-9F31-481D-87CB-569D46945D9F}"/>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34" name="矩形 33">
              <a:extLst>
                <a:ext uri="{FF2B5EF4-FFF2-40B4-BE49-F238E27FC236}">
                  <a16:creationId xmlns:a16="http://schemas.microsoft.com/office/drawing/2014/main" id="{ACE1D1F0-8C92-4650-B44D-139790ED79F3}"/>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A1A7E5C1-B455-4F81-9C56-F6D4131E046E}"/>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F95BD13F-2AD6-4AFE-B70F-316BC1C603A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990017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5" name="群組 4">
            <a:extLst>
              <a:ext uri="{FF2B5EF4-FFF2-40B4-BE49-F238E27FC236}">
                <a16:creationId xmlns:a16="http://schemas.microsoft.com/office/drawing/2014/main" id="{0DB2E869-FCD7-4DDA-ABB4-5E4EE6E774F9}"/>
              </a:ext>
            </a:extLst>
          </p:cNvPr>
          <p:cNvGrpSpPr/>
          <p:nvPr/>
        </p:nvGrpSpPr>
        <p:grpSpPr>
          <a:xfrm>
            <a:off x="6240016" y="3573016"/>
            <a:ext cx="5822942" cy="2350341"/>
            <a:chOff x="6240016" y="3573016"/>
            <a:chExt cx="5822942" cy="2350341"/>
          </a:xfrm>
        </p:grpSpPr>
        <p:grpSp>
          <p:nvGrpSpPr>
            <p:cNvPr id="19" name="群組 18">
              <a:extLst>
                <a:ext uri="{FF2B5EF4-FFF2-40B4-BE49-F238E27FC236}">
                  <a16:creationId xmlns:a16="http://schemas.microsoft.com/office/drawing/2014/main" id="{5F5CBBB5-021B-4B8B-B7B2-E0DBF58A8666}"/>
                </a:ext>
              </a:extLst>
            </p:cNvPr>
            <p:cNvGrpSpPr/>
            <p:nvPr/>
          </p:nvGrpSpPr>
          <p:grpSpPr>
            <a:xfrm>
              <a:off x="6240016" y="3573016"/>
              <a:ext cx="4680520" cy="2232248"/>
              <a:chOff x="6240016" y="3573016"/>
              <a:chExt cx="4680520" cy="2232248"/>
            </a:xfrm>
          </p:grpSpPr>
          <p:pic>
            <p:nvPicPr>
              <p:cNvPr id="21" name="圖片 20">
                <a:extLst>
                  <a:ext uri="{FF2B5EF4-FFF2-40B4-BE49-F238E27FC236}">
                    <a16:creationId xmlns:a16="http://schemas.microsoft.com/office/drawing/2014/main" id="{6ECB9CA1-13E6-4AD4-A9DB-8CB406FD2F5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 name="圖片 1">
              <a:extLst>
                <a:ext uri="{FF2B5EF4-FFF2-40B4-BE49-F238E27FC236}">
                  <a16:creationId xmlns:a16="http://schemas.microsoft.com/office/drawing/2014/main" id="{04AAFB8C-4D18-4EAE-B098-785786AD65C3}"/>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BC79BA74-A531-44EA-9903-140A11EB48A4}"/>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sp>
        <p:nvSpPr>
          <p:cNvPr id="29" name="矩形: 圓角 28">
            <a:extLst>
              <a:ext uri="{FF2B5EF4-FFF2-40B4-BE49-F238E27FC236}">
                <a16:creationId xmlns:a16="http://schemas.microsoft.com/office/drawing/2014/main" id="{5BAB3CD1-009A-498D-A1F6-D1E32E9E110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9094298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圖片 42">
            <a:extLst>
              <a:ext uri="{FF2B5EF4-FFF2-40B4-BE49-F238E27FC236}">
                <a16:creationId xmlns:a16="http://schemas.microsoft.com/office/drawing/2014/main" id="{768728E7-7E78-453F-BAC7-E794D682A9C9}"/>
              </a:ext>
            </a:extLst>
          </p:cNvPr>
          <p:cNvPicPr>
            <a:picLocks noChangeAspect="1"/>
          </p:cNvPicPr>
          <p:nvPr/>
        </p:nvPicPr>
        <p:blipFill rotWithShape="1">
          <a:blip r:embed="rId3"/>
          <a:srcRect t="20831"/>
          <a:stretch/>
        </p:blipFill>
        <p:spPr>
          <a:xfrm>
            <a:off x="767408" y="1196752"/>
            <a:ext cx="3816424" cy="2223075"/>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7A27F3CF-335D-410F-B3FC-E60927A4A917}"/>
              </a:ext>
            </a:extLst>
          </p:cNvPr>
          <p:cNvGrpSpPr/>
          <p:nvPr/>
        </p:nvGrpSpPr>
        <p:grpSpPr>
          <a:xfrm>
            <a:off x="7248128" y="1268760"/>
            <a:ext cx="3096344" cy="2431722"/>
            <a:chOff x="5087888" y="2204864"/>
            <a:chExt cx="4392488" cy="3449652"/>
          </a:xfrm>
        </p:grpSpPr>
        <p:pic>
          <p:nvPicPr>
            <p:cNvPr id="5" name="圖片 4">
              <a:extLst>
                <a:ext uri="{FF2B5EF4-FFF2-40B4-BE49-F238E27FC236}">
                  <a16:creationId xmlns:a16="http://schemas.microsoft.com/office/drawing/2014/main" id="{798F4D77-22EE-4380-A92B-DC653853CA18}"/>
                </a:ext>
              </a:extLst>
            </p:cNvPr>
            <p:cNvPicPr>
              <a:picLocks noChangeAspect="1"/>
            </p:cNvPicPr>
            <p:nvPr/>
          </p:nvPicPr>
          <p:blipFill>
            <a:blip r:embed="rId4"/>
            <a:stretch>
              <a:fillRect/>
            </a:stretch>
          </p:blipFill>
          <p:spPr>
            <a:xfrm>
              <a:off x="5087888" y="2348880"/>
              <a:ext cx="4105848" cy="3305636"/>
            </a:xfrm>
            <a:prstGeom prst="rect">
              <a:avLst/>
            </a:prstGeom>
          </p:spPr>
        </p:pic>
        <p:sp>
          <p:nvSpPr>
            <p:cNvPr id="9" name="矩形 8">
              <a:extLst>
                <a:ext uri="{FF2B5EF4-FFF2-40B4-BE49-F238E27FC236}">
                  <a16:creationId xmlns:a16="http://schemas.microsoft.com/office/drawing/2014/main" id="{2B6445AC-543C-41A7-A61B-27FD1EFE306A}"/>
                </a:ext>
              </a:extLst>
            </p:cNvPr>
            <p:cNvSpPr/>
            <p:nvPr/>
          </p:nvSpPr>
          <p:spPr>
            <a:xfrm>
              <a:off x="7824192" y="2204864"/>
              <a:ext cx="1512168" cy="115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EC1DA6E5-540D-4B53-BA18-697A5A1BDA95}"/>
                </a:ext>
              </a:extLst>
            </p:cNvPr>
            <p:cNvSpPr/>
            <p:nvPr/>
          </p:nvSpPr>
          <p:spPr>
            <a:xfrm>
              <a:off x="8328248" y="3356992"/>
              <a:ext cx="115212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21CF3AEF-C11E-401D-8628-A49C5267AB49}"/>
                </a:ext>
              </a:extLst>
            </p:cNvPr>
            <p:cNvSpPr/>
            <p:nvPr/>
          </p:nvSpPr>
          <p:spPr>
            <a:xfrm>
              <a:off x="8832304" y="4293096"/>
              <a:ext cx="57606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36" name="群組 35">
            <a:extLst>
              <a:ext uri="{FF2B5EF4-FFF2-40B4-BE49-F238E27FC236}">
                <a16:creationId xmlns:a16="http://schemas.microsoft.com/office/drawing/2014/main" id="{27BD7EF0-DC46-46B7-BBF8-6017352EA66D}"/>
              </a:ext>
            </a:extLst>
          </p:cNvPr>
          <p:cNvGrpSpPr/>
          <p:nvPr/>
        </p:nvGrpSpPr>
        <p:grpSpPr>
          <a:xfrm>
            <a:off x="911424" y="3717032"/>
            <a:ext cx="5822942" cy="2350341"/>
            <a:chOff x="6240016" y="3573016"/>
            <a:chExt cx="5822942" cy="2350341"/>
          </a:xfrm>
        </p:grpSpPr>
        <p:grpSp>
          <p:nvGrpSpPr>
            <p:cNvPr id="37" name="群組 36">
              <a:extLst>
                <a:ext uri="{FF2B5EF4-FFF2-40B4-BE49-F238E27FC236}">
                  <a16:creationId xmlns:a16="http://schemas.microsoft.com/office/drawing/2014/main" id="{0238F4E0-4357-4CD6-9BB4-FF7D54F3283F}"/>
                </a:ext>
              </a:extLst>
            </p:cNvPr>
            <p:cNvGrpSpPr/>
            <p:nvPr/>
          </p:nvGrpSpPr>
          <p:grpSpPr>
            <a:xfrm>
              <a:off x="6240016" y="3573016"/>
              <a:ext cx="4680520" cy="2232248"/>
              <a:chOff x="6240016" y="3573016"/>
              <a:chExt cx="4680520" cy="2232248"/>
            </a:xfrm>
          </p:grpSpPr>
          <p:pic>
            <p:nvPicPr>
              <p:cNvPr id="41" name="圖片 40">
                <a:extLst>
                  <a:ext uri="{FF2B5EF4-FFF2-40B4-BE49-F238E27FC236}">
                    <a16:creationId xmlns:a16="http://schemas.microsoft.com/office/drawing/2014/main" id="{DF507A6F-98A7-4A84-B6E1-E20BFA92D3C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42" name="矩形 41">
                <a:extLst>
                  <a:ext uri="{FF2B5EF4-FFF2-40B4-BE49-F238E27FC236}">
                    <a16:creationId xmlns:a16="http://schemas.microsoft.com/office/drawing/2014/main" id="{4AEF9739-2DCD-4E59-9572-CA6D2ED4F9F6}"/>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38" name="圖片 37">
              <a:extLst>
                <a:ext uri="{FF2B5EF4-FFF2-40B4-BE49-F238E27FC236}">
                  <a16:creationId xmlns:a16="http://schemas.microsoft.com/office/drawing/2014/main" id="{99F7F012-F731-4FAB-914E-ECA6ADDA73DB}"/>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39" name="矩形 38">
              <a:extLst>
                <a:ext uri="{FF2B5EF4-FFF2-40B4-BE49-F238E27FC236}">
                  <a16:creationId xmlns:a16="http://schemas.microsoft.com/office/drawing/2014/main" id="{1B91656F-523A-4EDC-B6AF-0992B969514E}"/>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5F2464A-074A-4AA5-AA77-353FAFA2E1BB}"/>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44" name="圖片 43">
            <a:extLst>
              <a:ext uri="{FF2B5EF4-FFF2-40B4-BE49-F238E27FC236}">
                <a16:creationId xmlns:a16="http://schemas.microsoft.com/office/drawing/2014/main" id="{BE65E17D-442C-4FF9-8506-D9163D5A77A2}"/>
              </a:ext>
            </a:extLst>
          </p:cNvPr>
          <p:cNvPicPr>
            <a:picLocks noChangeAspect="1"/>
          </p:cNvPicPr>
          <p:nvPr/>
        </p:nvPicPr>
        <p:blipFill rotWithShape="1">
          <a:blip r:embed="rId3"/>
          <a:srcRect t="20831"/>
          <a:stretch/>
        </p:blipFill>
        <p:spPr>
          <a:xfrm>
            <a:off x="6600056" y="4005064"/>
            <a:ext cx="3816424" cy="2223075"/>
          </a:xfrm>
          <a:prstGeom prst="rect">
            <a:avLst/>
          </a:prstGeom>
        </p:spPr>
      </p:pic>
      <p:sp>
        <p:nvSpPr>
          <p:cNvPr id="45" name="箭號: 向右 44">
            <a:extLst>
              <a:ext uri="{FF2B5EF4-FFF2-40B4-BE49-F238E27FC236}">
                <a16:creationId xmlns:a16="http://schemas.microsoft.com/office/drawing/2014/main" id="{C2346882-00F7-4C56-BE0C-E0D60DDF66FB}"/>
              </a:ext>
            </a:extLst>
          </p:cNvPr>
          <p:cNvSpPr/>
          <p:nvPr/>
        </p:nvSpPr>
        <p:spPr>
          <a:xfrm>
            <a:off x="5159896" y="2060848"/>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Kernel mapping function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箭號: 向右 46">
            <a:extLst>
              <a:ext uri="{FF2B5EF4-FFF2-40B4-BE49-F238E27FC236}">
                <a16:creationId xmlns:a16="http://schemas.microsoft.com/office/drawing/2014/main" id="{2427A69D-8E87-4187-8BA4-1F118222C4D6}"/>
              </a:ext>
            </a:extLst>
          </p:cNvPr>
          <p:cNvSpPr/>
          <p:nvPr/>
        </p:nvSpPr>
        <p:spPr>
          <a:xfrm rot="5400000">
            <a:off x="9487201" y="3710207"/>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projection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8DB3763E-B39E-44FD-AA83-98C2DF3B3111}"/>
              </a:ext>
            </a:extLst>
          </p:cNvPr>
          <p:cNvSpPr/>
          <p:nvPr/>
        </p:nvSpPr>
        <p:spPr>
          <a:xfrm>
            <a:off x="8328248" y="4653136"/>
            <a:ext cx="936104"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5A66A7A0-D665-4450-8184-24DFF24E8699}"/>
              </a:ext>
            </a:extLst>
          </p:cNvPr>
          <p:cNvPicPr>
            <a:picLocks noChangeAspect="1"/>
          </p:cNvPicPr>
          <p:nvPr/>
        </p:nvPicPr>
        <p:blipFill>
          <a:blip r:embed="rId7"/>
          <a:stretch>
            <a:fillRect/>
          </a:stretch>
        </p:blipFill>
        <p:spPr>
          <a:xfrm>
            <a:off x="5087888" y="2780928"/>
            <a:ext cx="1584176" cy="257171"/>
          </a:xfrm>
          <a:prstGeom prst="rect">
            <a:avLst/>
          </a:prstGeom>
        </p:spPr>
      </p:pic>
      <p:sp>
        <p:nvSpPr>
          <p:cNvPr id="48" name="箭號: 向右 47">
            <a:extLst>
              <a:ext uri="{FF2B5EF4-FFF2-40B4-BE49-F238E27FC236}">
                <a16:creationId xmlns:a16="http://schemas.microsoft.com/office/drawing/2014/main" id="{52A4731E-D232-4BAD-8511-CE885570F32D}"/>
              </a:ext>
            </a:extLst>
          </p:cNvPr>
          <p:cNvSpPr/>
          <p:nvPr/>
        </p:nvSpPr>
        <p:spPr>
          <a:xfrm rot="19587737">
            <a:off x="5334951" y="3673515"/>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2D -&gt; 3D</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0E60B8A7-F827-4895-AA16-2E4F770B3D2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12784809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VM with polynomial kernel visualization on Make a GIF">
            <a:extLst>
              <a:ext uri="{FF2B5EF4-FFF2-40B4-BE49-F238E27FC236}">
                <a16:creationId xmlns:a16="http://schemas.microsoft.com/office/drawing/2014/main" id="{7B90CFD0-8F20-417A-ABA9-A4F92927517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00025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CCF9E4DD-C885-4262-A96A-EBAEF29AFB5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D8D8D8">
                    <a:lumMod val="1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hlinkClick r:id="rId3">
                  <a:extLst>
                    <a:ext uri="{A12FA001-AC4F-418D-AE19-62706E023703}">
                      <ahyp:hlinkClr xmlns:ahyp="http://schemas.microsoft.com/office/drawing/2018/hyperlinkcolor" val="tx"/>
                    </a:ext>
                  </a:extLst>
                </a:hlinkClick>
              </a:rPr>
              <a:t>SVM with polynomial kernel visualization </a:t>
            </a:r>
          </a:p>
        </p:txBody>
      </p:sp>
      <p:sp>
        <p:nvSpPr>
          <p:cNvPr id="7" name="矩形 6">
            <a:extLst>
              <a:ext uri="{FF2B5EF4-FFF2-40B4-BE49-F238E27FC236}">
                <a16:creationId xmlns:a16="http://schemas.microsoft.com/office/drawing/2014/main" id="{810F2893-C530-4ADE-9CB6-E8CD7F4228F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23698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Tree>
    <p:extLst>
      <p:ext uri="{BB962C8B-B14F-4D97-AF65-F5344CB8AC3E}">
        <p14:creationId xmlns:p14="http://schemas.microsoft.com/office/powerpoint/2010/main" val="28908691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1199456" y="2204864"/>
            <a:ext cx="3477110" cy="2819794"/>
          </a:xfrm>
          <a:prstGeom prst="rect">
            <a:avLst/>
          </a:prstGeom>
        </p:spPr>
      </p:pic>
      <p:sp>
        <p:nvSpPr>
          <p:cNvPr id="9" name="箭號: 向右 8">
            <a:extLst>
              <a:ext uri="{FF2B5EF4-FFF2-40B4-BE49-F238E27FC236}">
                <a16:creationId xmlns:a16="http://schemas.microsoft.com/office/drawing/2014/main" id="{729DD40D-53E2-4CFC-9A6C-BCAF19F84E15}"/>
              </a:ext>
            </a:extLst>
          </p:cNvPr>
          <p:cNvSpPr/>
          <p:nvPr/>
        </p:nvSpPr>
        <p:spPr>
          <a:xfrm rot="19966634">
            <a:off x="4629972" y="2699374"/>
            <a:ext cx="270413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箭號: 向右 9">
            <a:extLst>
              <a:ext uri="{FF2B5EF4-FFF2-40B4-BE49-F238E27FC236}">
                <a16:creationId xmlns:a16="http://schemas.microsoft.com/office/drawing/2014/main" id="{B9889332-6E57-4683-BB38-E9DA1AC1DED1}"/>
              </a:ext>
            </a:extLst>
          </p:cNvPr>
          <p:cNvSpPr/>
          <p:nvPr/>
        </p:nvSpPr>
        <p:spPr>
          <a:xfrm rot="1264300">
            <a:off x="4690379" y="4475297"/>
            <a:ext cx="266935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56E8DACE-AE30-402D-B1C9-9F40B61603ED}"/>
              </a:ext>
            </a:extLst>
          </p:cNvPr>
          <p:cNvGrpSpPr/>
          <p:nvPr/>
        </p:nvGrpSpPr>
        <p:grpSpPr>
          <a:xfrm>
            <a:off x="7536160" y="1268760"/>
            <a:ext cx="2109173" cy="4996007"/>
            <a:chOff x="8040216" y="1340768"/>
            <a:chExt cx="2109173" cy="4996007"/>
          </a:xfrm>
        </p:grpSpPr>
        <p:pic>
          <p:nvPicPr>
            <p:cNvPr id="8" name="圖片 7">
              <a:extLst>
                <a:ext uri="{FF2B5EF4-FFF2-40B4-BE49-F238E27FC236}">
                  <a16:creationId xmlns:a16="http://schemas.microsoft.com/office/drawing/2014/main" id="{2C9541DE-27C2-478B-8CDA-299814BDD3FB}"/>
                </a:ext>
              </a:extLst>
            </p:cNvPr>
            <p:cNvPicPr>
              <a:picLocks noChangeAspect="1"/>
            </p:cNvPicPr>
            <p:nvPr/>
          </p:nvPicPr>
          <p:blipFill>
            <a:blip r:embed="rId4"/>
            <a:stretch>
              <a:fillRect/>
            </a:stretch>
          </p:blipFill>
          <p:spPr>
            <a:xfrm>
              <a:off x="8040216" y="2924944"/>
              <a:ext cx="1972723" cy="1656184"/>
            </a:xfrm>
            <a:prstGeom prst="rect">
              <a:avLst/>
            </a:prstGeom>
          </p:spPr>
        </p:pic>
        <p:pic>
          <p:nvPicPr>
            <p:cNvPr id="11" name="圖片 10">
              <a:extLst>
                <a:ext uri="{FF2B5EF4-FFF2-40B4-BE49-F238E27FC236}">
                  <a16:creationId xmlns:a16="http://schemas.microsoft.com/office/drawing/2014/main" id="{A79AA3D6-320F-46E3-995C-B00C826C4E29}"/>
                </a:ext>
              </a:extLst>
            </p:cNvPr>
            <p:cNvPicPr>
              <a:picLocks noChangeAspect="1"/>
            </p:cNvPicPr>
            <p:nvPr/>
          </p:nvPicPr>
          <p:blipFill>
            <a:blip r:embed="rId5"/>
            <a:stretch>
              <a:fillRect/>
            </a:stretch>
          </p:blipFill>
          <p:spPr>
            <a:xfrm>
              <a:off x="8040216" y="4581128"/>
              <a:ext cx="2109173" cy="1755647"/>
            </a:xfrm>
            <a:prstGeom prst="rect">
              <a:avLst/>
            </a:prstGeom>
          </p:spPr>
        </p:pic>
        <p:pic>
          <p:nvPicPr>
            <p:cNvPr id="12" name="圖片 11">
              <a:extLst>
                <a:ext uri="{FF2B5EF4-FFF2-40B4-BE49-F238E27FC236}">
                  <a16:creationId xmlns:a16="http://schemas.microsoft.com/office/drawing/2014/main" id="{DBE48E86-57B0-4BCC-BE94-824728E303D9}"/>
                </a:ext>
              </a:extLst>
            </p:cNvPr>
            <p:cNvPicPr>
              <a:picLocks noChangeAspect="1"/>
            </p:cNvPicPr>
            <p:nvPr/>
          </p:nvPicPr>
          <p:blipFill>
            <a:blip r:embed="rId6"/>
            <a:stretch>
              <a:fillRect/>
            </a:stretch>
          </p:blipFill>
          <p:spPr>
            <a:xfrm>
              <a:off x="8040216" y="1340768"/>
              <a:ext cx="1944216" cy="1571803"/>
            </a:xfrm>
            <a:prstGeom prst="rect">
              <a:avLst/>
            </a:prstGeom>
          </p:spPr>
        </p:pic>
      </p:grpSp>
      <p:sp>
        <p:nvSpPr>
          <p:cNvPr id="16" name="箭號: 向右 15">
            <a:extLst>
              <a:ext uri="{FF2B5EF4-FFF2-40B4-BE49-F238E27FC236}">
                <a16:creationId xmlns:a16="http://schemas.microsoft.com/office/drawing/2014/main" id="{45CA2034-0C07-43FC-8DDB-227D2B1AD3DE}"/>
              </a:ext>
            </a:extLst>
          </p:cNvPr>
          <p:cNvSpPr/>
          <p:nvPr/>
        </p:nvSpPr>
        <p:spPr>
          <a:xfrm>
            <a:off x="4799856" y="3645024"/>
            <a:ext cx="2448272"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乘號 16">
            <a:extLst>
              <a:ext uri="{FF2B5EF4-FFF2-40B4-BE49-F238E27FC236}">
                <a16:creationId xmlns:a16="http://schemas.microsoft.com/office/drawing/2014/main" id="{46228936-A394-45BA-9943-66A9EC0CF3D8}"/>
              </a:ext>
            </a:extLst>
          </p:cNvPr>
          <p:cNvSpPr/>
          <p:nvPr/>
        </p:nvSpPr>
        <p:spPr>
          <a:xfrm>
            <a:off x="5735960" y="2420888"/>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乘號 17">
            <a:extLst>
              <a:ext uri="{FF2B5EF4-FFF2-40B4-BE49-F238E27FC236}">
                <a16:creationId xmlns:a16="http://schemas.microsoft.com/office/drawing/2014/main" id="{8CFE9955-107E-499B-A496-93C691A56DA7}"/>
              </a:ext>
            </a:extLst>
          </p:cNvPr>
          <p:cNvSpPr/>
          <p:nvPr/>
        </p:nvSpPr>
        <p:spPr>
          <a:xfrm>
            <a:off x="5735960" y="342900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乘號 18">
            <a:extLst>
              <a:ext uri="{FF2B5EF4-FFF2-40B4-BE49-F238E27FC236}">
                <a16:creationId xmlns:a16="http://schemas.microsoft.com/office/drawing/2014/main" id="{9A51B1CB-9B63-4287-B4FE-46F0B0F593AB}"/>
              </a:ext>
            </a:extLst>
          </p:cNvPr>
          <p:cNvSpPr/>
          <p:nvPr/>
        </p:nvSpPr>
        <p:spPr>
          <a:xfrm>
            <a:off x="5735960" y="4293096"/>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2A9E5F62-239F-4592-B89A-4C8C38D8990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FCF07986-6276-435C-B89A-06BB96EE30D9}"/>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41015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7464152" y="2132856"/>
            <a:ext cx="3477110" cy="2819794"/>
          </a:xfrm>
          <a:prstGeom prst="rect">
            <a:avLst/>
          </a:prstGeom>
        </p:spPr>
      </p:pic>
      <p:pic>
        <p:nvPicPr>
          <p:cNvPr id="2" name="圖片 1">
            <a:extLst>
              <a:ext uri="{FF2B5EF4-FFF2-40B4-BE49-F238E27FC236}">
                <a16:creationId xmlns:a16="http://schemas.microsoft.com/office/drawing/2014/main" id="{E7874D6A-648F-4C2A-ACF1-DA70997A7219}"/>
              </a:ext>
            </a:extLst>
          </p:cNvPr>
          <p:cNvPicPr>
            <a:picLocks noChangeAspect="1"/>
          </p:cNvPicPr>
          <p:nvPr/>
        </p:nvPicPr>
        <p:blipFill>
          <a:blip r:embed="rId4"/>
          <a:stretch>
            <a:fillRect/>
          </a:stretch>
        </p:blipFill>
        <p:spPr>
          <a:xfrm>
            <a:off x="1055440" y="2132856"/>
            <a:ext cx="5029902" cy="3067478"/>
          </a:xfrm>
          <a:prstGeom prst="rect">
            <a:avLst/>
          </a:prstGeom>
        </p:spPr>
      </p:pic>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1B16C7AE-8CC5-41F3-B1EB-54E883408D1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4412233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1988840"/>
            <a:ext cx="3753374" cy="3248478"/>
          </a:xfrm>
          <a:prstGeom prst="rect">
            <a:avLst/>
          </a:prstGeom>
        </p:spPr>
      </p:pic>
      <p:pic>
        <p:nvPicPr>
          <p:cNvPr id="6" name="圖片 5">
            <a:extLst>
              <a:ext uri="{FF2B5EF4-FFF2-40B4-BE49-F238E27FC236}">
                <a16:creationId xmlns:a16="http://schemas.microsoft.com/office/drawing/2014/main" id="{A6FA64B6-0878-4F89-B500-5674DD530411}"/>
              </a:ext>
            </a:extLst>
          </p:cNvPr>
          <p:cNvPicPr>
            <a:picLocks noChangeAspect="1"/>
          </p:cNvPicPr>
          <p:nvPr/>
        </p:nvPicPr>
        <p:blipFill>
          <a:blip r:embed="rId4"/>
          <a:stretch>
            <a:fillRect/>
          </a:stretch>
        </p:blipFill>
        <p:spPr>
          <a:xfrm>
            <a:off x="1775520" y="3356992"/>
            <a:ext cx="3372321" cy="1838582"/>
          </a:xfrm>
          <a:prstGeom prst="rect">
            <a:avLst/>
          </a:prstGeom>
        </p:spPr>
      </p:pic>
      <p:sp>
        <p:nvSpPr>
          <p:cNvPr id="9" name="矩形: 圓角 8">
            <a:extLst>
              <a:ext uri="{FF2B5EF4-FFF2-40B4-BE49-F238E27FC236}">
                <a16:creationId xmlns:a16="http://schemas.microsoft.com/office/drawing/2014/main" id="{5295145E-E71C-4891-964D-5184F77D6B6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7132814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2" name="圖片 1">
            <a:extLst>
              <a:ext uri="{FF2B5EF4-FFF2-40B4-BE49-F238E27FC236}">
                <a16:creationId xmlns:a16="http://schemas.microsoft.com/office/drawing/2014/main" id="{4A982306-4E5F-40E8-B9F0-32243AD7AAC3}"/>
              </a:ext>
            </a:extLst>
          </p:cNvPr>
          <p:cNvPicPr>
            <a:picLocks noChangeAspect="1"/>
          </p:cNvPicPr>
          <p:nvPr/>
        </p:nvPicPr>
        <p:blipFill>
          <a:blip r:embed="rId4"/>
          <a:stretch>
            <a:fillRect/>
          </a:stretch>
        </p:blipFill>
        <p:spPr>
          <a:xfrm>
            <a:off x="7176120" y="2060848"/>
            <a:ext cx="3677163" cy="3248478"/>
          </a:xfrm>
          <a:prstGeom prst="rect">
            <a:avLst/>
          </a:prstGeom>
        </p:spPr>
      </p:pic>
      <p:pic>
        <p:nvPicPr>
          <p:cNvPr id="4" name="圖片 3">
            <a:extLst>
              <a:ext uri="{FF2B5EF4-FFF2-40B4-BE49-F238E27FC236}">
                <a16:creationId xmlns:a16="http://schemas.microsoft.com/office/drawing/2014/main" id="{B282E87B-C122-4877-ABA1-673202C3E55E}"/>
              </a:ext>
            </a:extLst>
          </p:cNvPr>
          <p:cNvPicPr>
            <a:picLocks noChangeAspect="1"/>
          </p:cNvPicPr>
          <p:nvPr/>
        </p:nvPicPr>
        <p:blipFill>
          <a:blip r:embed="rId5"/>
          <a:stretch>
            <a:fillRect/>
          </a:stretch>
        </p:blipFill>
        <p:spPr>
          <a:xfrm>
            <a:off x="911424" y="2060848"/>
            <a:ext cx="5077534" cy="3143689"/>
          </a:xfrm>
          <a:prstGeom prst="rect">
            <a:avLst/>
          </a:prstGeom>
        </p:spPr>
      </p:pic>
      <p:sp>
        <p:nvSpPr>
          <p:cNvPr id="9" name="矩形: 圓角 8">
            <a:extLst>
              <a:ext uri="{FF2B5EF4-FFF2-40B4-BE49-F238E27FC236}">
                <a16:creationId xmlns:a16="http://schemas.microsoft.com/office/drawing/2014/main" id="{35C1D4AE-C88E-4B22-80C4-2F7DD6F5197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5023888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6" name="圖片 5">
            <a:extLst>
              <a:ext uri="{FF2B5EF4-FFF2-40B4-BE49-F238E27FC236}">
                <a16:creationId xmlns:a16="http://schemas.microsoft.com/office/drawing/2014/main" id="{9AE760E0-5244-43B0-BF6C-2DA8A2906F4B}"/>
              </a:ext>
            </a:extLst>
          </p:cNvPr>
          <p:cNvPicPr>
            <a:picLocks noChangeAspect="1"/>
          </p:cNvPicPr>
          <p:nvPr/>
        </p:nvPicPr>
        <p:blipFill>
          <a:blip r:embed="rId4"/>
          <a:stretch>
            <a:fillRect/>
          </a:stretch>
        </p:blipFill>
        <p:spPr>
          <a:xfrm>
            <a:off x="1631504" y="2348880"/>
            <a:ext cx="2991267" cy="2829320"/>
          </a:xfrm>
          <a:prstGeom prst="rect">
            <a:avLst/>
          </a:prstGeom>
        </p:spPr>
      </p:pic>
      <p:pic>
        <p:nvPicPr>
          <p:cNvPr id="8" name="圖片 7">
            <a:extLst>
              <a:ext uri="{FF2B5EF4-FFF2-40B4-BE49-F238E27FC236}">
                <a16:creationId xmlns:a16="http://schemas.microsoft.com/office/drawing/2014/main" id="{47F9EB33-FEB3-4279-A7BE-8901262E9386}"/>
              </a:ext>
            </a:extLst>
          </p:cNvPr>
          <p:cNvPicPr>
            <a:picLocks noChangeAspect="1"/>
          </p:cNvPicPr>
          <p:nvPr/>
        </p:nvPicPr>
        <p:blipFill>
          <a:blip r:embed="rId5"/>
          <a:stretch>
            <a:fillRect/>
          </a:stretch>
        </p:blipFill>
        <p:spPr>
          <a:xfrm>
            <a:off x="7032105" y="2132856"/>
            <a:ext cx="3650312" cy="3128839"/>
          </a:xfrm>
          <a:prstGeom prst="rect">
            <a:avLst/>
          </a:prstGeom>
        </p:spPr>
      </p:pic>
      <p:sp>
        <p:nvSpPr>
          <p:cNvPr id="10" name="矩形: 圓角 9">
            <a:extLst>
              <a:ext uri="{FF2B5EF4-FFF2-40B4-BE49-F238E27FC236}">
                <a16:creationId xmlns:a16="http://schemas.microsoft.com/office/drawing/2014/main" id="{D83FDEAD-9C1A-4EAD-8827-A1345589653A}"/>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6689954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pic>
        <p:nvPicPr>
          <p:cNvPr id="13" name="圖片 12">
            <a:extLst>
              <a:ext uri="{FF2B5EF4-FFF2-40B4-BE49-F238E27FC236}">
                <a16:creationId xmlns:a16="http://schemas.microsoft.com/office/drawing/2014/main" id="{B6CFDBCC-2472-64CC-93DF-C06CEC11BBD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4221088"/>
            <a:ext cx="5749695" cy="1887356"/>
          </a:xfrm>
          <a:prstGeom prst="rect">
            <a:avLst/>
          </a:prstGeom>
        </p:spPr>
      </p:pic>
      <p:sp>
        <p:nvSpPr>
          <p:cNvPr id="17" name="文字方塊 16">
            <a:extLst>
              <a:ext uri="{FF2B5EF4-FFF2-40B4-BE49-F238E27FC236}">
                <a16:creationId xmlns:a16="http://schemas.microsoft.com/office/drawing/2014/main" id="{9779051D-ACBD-8B51-FF3A-C0AE6929CF69}"/>
              </a:ext>
            </a:extLst>
          </p:cNvPr>
          <p:cNvSpPr txBox="1"/>
          <p:nvPr/>
        </p:nvSpPr>
        <p:spPr>
          <a:xfrm>
            <a:off x="390524" y="1340768"/>
            <a:ext cx="5201420" cy="46628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參數</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(cost) :</a:t>
            </a: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soft-margin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的損失函數</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的存在就是容錯項， 藉由</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給予那些被分錯的資料懲罰值，控制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用來決定超平 面的那些資料點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的影響力</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控制模型複雜程度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Radial basis function kernel</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的大小</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越大：模型越複雜，映射維度越高，容易勾勒出擬合近點的超 平面，也容易造成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越小：模型越精簡，映射維度偏低，因此能勾勒出平滑、近似 直線的超平面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Kernel: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當不同類別的資料在原始空間中，無法被線性分類器區隔開來時，經非線性投 影後，能在更高維度的空間中可以區隔開。</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Polynomial kernel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RBF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12EB30C5-31ED-B86E-7E9D-9C8BE58694B1}"/>
              </a:ext>
            </a:extLst>
          </p:cNvPr>
          <p:cNvPicPr>
            <a:picLocks noChangeAspect="1"/>
          </p:cNvPicPr>
          <p:nvPr/>
        </p:nvPicPr>
        <p:blipFill>
          <a:blip r:embed="rId5"/>
          <a:stretch>
            <a:fillRect/>
          </a:stretch>
        </p:blipFill>
        <p:spPr>
          <a:xfrm>
            <a:off x="6096000" y="1772816"/>
            <a:ext cx="5801535" cy="1981477"/>
          </a:xfrm>
          <a:prstGeom prst="rect">
            <a:avLst/>
          </a:prstGeom>
        </p:spPr>
      </p:pic>
    </p:spTree>
    <p:extLst>
      <p:ext uri="{BB962C8B-B14F-4D97-AF65-F5344CB8AC3E}">
        <p14:creationId xmlns:p14="http://schemas.microsoft.com/office/powerpoint/2010/main" val="56043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6137524"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SVM</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https://www.slideshare.net/ankitksharma/svm-37753690</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4"/>
              </a:rPr>
              <a:t>https://www.cs.toronto.edu/~urtasun/courses/CSC411_Fall16/16_svm.pdf</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5"/>
              </a:rPr>
              <a:t>https://maniksonituts.medium.com/what-is-kernel-support-vector-machine-svm-2685d2dec4fa</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6"/>
              </a:rPr>
              <a:t>https://zhuanlan.zhihu.com/p/104383162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rPr>
              <a:t>Hinge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https://www.geeksforgeeks.org/hinge-loss-relationship-with-support-vector-machines/</a:t>
            </a:r>
            <a:endParaRPr kumimoji="0" lang="zh-TW" altLang="en-US"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
        <p:nvSpPr>
          <p:cNvPr id="5" name="文字方塊 4">
            <a:extLst>
              <a:ext uri="{FF2B5EF4-FFF2-40B4-BE49-F238E27FC236}">
                <a16:creationId xmlns:a16="http://schemas.microsoft.com/office/drawing/2014/main" id="{64AF1D97-C042-FC91-DADF-7391B2FC5241}"/>
              </a:ext>
            </a:extLst>
          </p:cNvPr>
          <p:cNvSpPr txBox="1"/>
          <p:nvPr/>
        </p:nvSpPr>
        <p:spPr>
          <a:xfrm>
            <a:off x="6456040" y="1412776"/>
            <a:ext cx="5400600"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可解決小樣本下的問題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可以解決多特徵空間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透過不同核函數的選擇，可處理不同資料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泛化能力強</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樣本量太大，映射維度過高容易造成運算上的負擔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特徵遠大於樣本的情況下，易造成過度擬合問題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非線性問題的核函數選擇沒有通用標準，難以確定一個適合 的核函數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對缺失值敏感</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41623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Unknow target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Function set</a:t>
            </a:r>
            <a:endParaRPr kumimoji="0" lang="zh-TW" altLang="en-US"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Final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
        <p:nvSpPr>
          <p:cNvPr id="42" name="矩形: 圓角 41">
            <a:extLst>
              <a:ext uri="{FF2B5EF4-FFF2-40B4-BE49-F238E27FC236}">
                <a16:creationId xmlns:a16="http://schemas.microsoft.com/office/drawing/2014/main" id="{EF9FA23E-28F5-4B4C-B265-5DC45A343C1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99879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不同特徵的權重</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偏差</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第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j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0BE99796-52A8-45BA-AD2E-9850508C2E8A}"/>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95868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透過目標輸出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與計算輸出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間的差異，利用均方誤差 </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(Mean-Square-Error, MSE)</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的概念，設計損失函數</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(Loss Function or Cost function)</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又稱誤差函數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Function)</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、能量函數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(Energy Function)…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在某一個</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ML</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數學模型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y=h(x; b, w)</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下，帶入特徵資料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所得到 的計算結果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，若與實際結果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愈相近</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L(h) ≈ 0)</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，表示該 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愈適合表達訓練資料的趨勢；反之則否。</a:t>
            </a: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
        <p:nvSpPr>
          <p:cNvPr id="8" name="矩形: 圓角 7">
            <a:extLst>
              <a:ext uri="{FF2B5EF4-FFF2-40B4-BE49-F238E27FC236}">
                <a16:creationId xmlns:a16="http://schemas.microsoft.com/office/drawing/2014/main" id="{233950E0-AFC7-4F3F-8F76-D2CACCC8F28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099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要算一個函數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的梯度有一個前提，就是這個函數要是任意可微分函數，這也是深度學習為什麼都要找可微分函數出來當激活函數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(activation function)</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函數右方的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比左方小，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函數左方的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比右方小，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增加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減少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目的</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設法找到使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loss </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最小的權重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W</a:t>
              </a:r>
              <a:endPar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為簡化說明，在此先僅針對損失函數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中的一個待 訓練參數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做處理：</a:t>
              </a:r>
              <a:endPar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對數學模型中的待訓練參數隨機產生起始值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(Initial Value)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的微分，以找出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在損失函數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的斜率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利用損失函數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的微分，並設定學習效率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lr</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，計算參數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的調整項 </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Δw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，進行參數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的更新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1-3</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不再變化，即完成收斂 </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
        <p:nvSpPr>
          <p:cNvPr id="29" name="矩形: 圓角 28">
            <a:extLst>
              <a:ext uri="{FF2B5EF4-FFF2-40B4-BE49-F238E27FC236}">
                <a16:creationId xmlns:a16="http://schemas.microsoft.com/office/drawing/2014/main" id="{09011EB9-DDBD-4E94-B2BA-022E55C6385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16452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極值種類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問題</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參數的微分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L/∂w ≈ 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，就是找到極值了嗎？</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的挑選需慎重</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有眾多維度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(higher dimension)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時，遇到</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的機會相對 稀少因此，當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Gradient Descent ≈ 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且訓練結果不佳時，通常 會稱遇到了</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Critical point(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或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25" name="矩形: 圓角 24">
            <a:extLst>
              <a:ext uri="{FF2B5EF4-FFF2-40B4-BE49-F238E27FC236}">
                <a16:creationId xmlns:a16="http://schemas.microsoft.com/office/drawing/2014/main" id="{78B75B7B-6CF9-43A3-B670-D4E1F2D35DB3}"/>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的設定，過大過小都不適宜</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以執行次數或時間為基準 一開始</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設較大，以加快學習速度，隨後逐次調降</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訓練次數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2432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參數</a:t>
            </a:r>
            <a:r>
              <a:rPr lang="en-US" altLang="zh-TW" sz="3200" b="1" dirty="0">
                <a:latin typeface="微軟正黑體" panose="020B0604030504040204" pitchFamily="34" charset="-120"/>
                <a:ea typeface="微軟正黑體" panose="020B0604030504040204" pitchFamily="34" charset="-120"/>
              </a:rPr>
              <a:t>vs.</a:t>
            </a:r>
            <a:r>
              <a:rPr lang="zh-TW" altLang="en-US" sz="3200" b="1" dirty="0">
                <a:latin typeface="微軟正黑體" panose="020B0604030504040204" pitchFamily="34" charset="-120"/>
                <a:ea typeface="微軟正黑體" panose="020B0604030504040204" pitchFamily="34" charset="-120"/>
              </a:rPr>
              <a:t>超參數</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8599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lvl="0">
              <a:lnSpc>
                <a:spcPct val="150000"/>
              </a:lnSpc>
              <a:spcBef>
                <a:spcPct val="0"/>
              </a:spcBef>
              <a:defRPr/>
            </a:pPr>
            <a:r>
              <a:rPr lang="zh-TW" altLang="en-US" sz="1200" b="1" dirty="0">
                <a:solidFill>
                  <a:schemeClr val="accent6">
                    <a:lumMod val="10000"/>
                  </a:schemeClr>
                </a:solidFill>
                <a:highlight>
                  <a:srgbClr val="FFFFFF"/>
                </a:highlight>
              </a:rPr>
              <a:t>參數</a:t>
            </a:r>
            <a:r>
              <a:rPr lang="en-US" altLang="zh-TW" sz="1200" b="1" dirty="0">
                <a:solidFill>
                  <a:schemeClr val="accent6">
                    <a:lumMod val="10000"/>
                  </a:schemeClr>
                </a:solidFill>
                <a:highlight>
                  <a:srgbClr val="FFFFFF"/>
                </a:highlight>
              </a:rPr>
              <a:t>(Parameter) </a:t>
            </a:r>
          </a:p>
          <a:p>
            <a:pPr lvl="0">
              <a:lnSpc>
                <a:spcPct val="150000"/>
              </a:lnSpc>
              <a:spcBef>
                <a:spcPct val="0"/>
              </a:spcBef>
              <a:defRPr/>
            </a:pPr>
            <a:r>
              <a:rPr lang="zh-TW" altLang="en-US" sz="1200" dirty="0">
                <a:solidFill>
                  <a:schemeClr val="accent6">
                    <a:lumMod val="10000"/>
                  </a:schemeClr>
                </a:solidFill>
                <a:highlight>
                  <a:srgbClr val="FFFFFF"/>
                </a:highlight>
              </a:rPr>
              <a:t>參數是訓練模型時，根據資料自動學習得到適當數值，常見的參數有：權重</a:t>
            </a:r>
            <a:r>
              <a:rPr lang="en-US" altLang="zh-TW" sz="1200" dirty="0">
                <a:solidFill>
                  <a:schemeClr val="accent6">
                    <a:lumMod val="10000"/>
                  </a:schemeClr>
                </a:solidFill>
                <a:highlight>
                  <a:srgbClr val="FFFFFF"/>
                </a:highlight>
              </a:rPr>
              <a:t>w</a:t>
            </a:r>
            <a:r>
              <a:rPr lang="zh-TW" altLang="en-US" sz="1200" dirty="0">
                <a:solidFill>
                  <a:schemeClr val="accent6">
                    <a:lumMod val="10000"/>
                  </a:schemeClr>
                </a:solidFill>
                <a:highlight>
                  <a:srgbClr val="FFFFFF"/>
                </a:highlight>
              </a:rPr>
              <a:t>、偏差值</a:t>
            </a:r>
            <a:r>
              <a:rPr lang="en-US" altLang="zh-TW" sz="1200" dirty="0">
                <a:solidFill>
                  <a:schemeClr val="accent6">
                    <a:lumMod val="10000"/>
                  </a:schemeClr>
                </a:solidFill>
                <a:highlight>
                  <a:srgbClr val="FFFFFF"/>
                </a:highlight>
              </a:rPr>
              <a:t>b </a:t>
            </a:r>
          </a:p>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a:p>
            <a:pPr lvl="0">
              <a:lnSpc>
                <a:spcPct val="150000"/>
              </a:lnSpc>
              <a:spcBef>
                <a:spcPct val="0"/>
              </a:spcBef>
              <a:defRPr/>
            </a:pPr>
            <a:r>
              <a:rPr lang="zh-TW" altLang="en-US" sz="1200" dirty="0">
                <a:solidFill>
                  <a:schemeClr val="accent6">
                    <a:lumMod val="10000"/>
                  </a:schemeClr>
                </a:solidFill>
                <a:highlight>
                  <a:srgbClr val="FFFFFF"/>
                </a:highlight>
              </a:rPr>
              <a:t>由人為給定的，通常需要經驗與反覆試驗才能得到適當數值，常見的超參數有：學習率</a:t>
            </a:r>
            <a:r>
              <a:rPr lang="en-US" altLang="zh-TW" sz="1200" dirty="0">
                <a:solidFill>
                  <a:schemeClr val="accent6">
                    <a:lumMod val="10000"/>
                  </a:schemeClr>
                </a:solidFill>
                <a:highlight>
                  <a:srgbClr val="FFFFFF"/>
                </a:highlight>
              </a:rPr>
              <a:t>η</a:t>
            </a:r>
            <a:r>
              <a:rPr lang="zh-TW" altLang="en-US" sz="1200" dirty="0">
                <a:solidFill>
                  <a:schemeClr val="accent6">
                    <a:lumMod val="10000"/>
                  </a:schemeClr>
                </a:solidFill>
                <a:highlight>
                  <a:srgbClr val="FFFFFF"/>
                </a:highlight>
              </a:rPr>
              <a:t>、損失函數</a:t>
            </a:r>
            <a:r>
              <a:rPr lang="en-US" altLang="zh-TW" sz="1200" dirty="0">
                <a:solidFill>
                  <a:schemeClr val="accent6">
                    <a:lumMod val="10000"/>
                  </a:schemeClr>
                </a:solidFill>
                <a:highlight>
                  <a:srgbClr val="FFFFFF"/>
                </a:highlight>
              </a:rPr>
              <a:t>L</a:t>
            </a:r>
            <a:r>
              <a:rPr lang="zh-TW" altLang="en-US" sz="1200" dirty="0">
                <a:solidFill>
                  <a:schemeClr val="accent6">
                    <a:lumMod val="10000"/>
                  </a:schemeClr>
                </a:solidFill>
                <a:highlight>
                  <a:srgbClr val="FFFFFF"/>
                </a:highlight>
              </a:rPr>
              <a:t>、正規化</a:t>
            </a:r>
            <a:r>
              <a:rPr lang="en-US" altLang="zh-TW" sz="1200" dirty="0">
                <a:solidFill>
                  <a:schemeClr val="accent6">
                    <a:lumMod val="10000"/>
                  </a:schemeClr>
                </a:solidFill>
                <a:highlight>
                  <a:srgbClr val="FFFFFF"/>
                </a:highlight>
              </a:rPr>
              <a:t>(Regularization) </a:t>
            </a:r>
            <a:r>
              <a:rPr lang="zh-TW" altLang="en-US" sz="1200" dirty="0">
                <a:solidFill>
                  <a:schemeClr val="accent6">
                    <a:lumMod val="10000"/>
                  </a:schemeClr>
                </a:solidFill>
                <a:highlight>
                  <a:srgbClr val="FFFFFF"/>
                </a:highlight>
              </a:rPr>
              <a:t>、神經網路的節點數</a:t>
            </a:r>
            <a:r>
              <a:rPr lang="en-US" altLang="zh-TW" sz="1200" dirty="0">
                <a:solidFill>
                  <a:schemeClr val="accent6">
                    <a:lumMod val="10000"/>
                  </a:schemeClr>
                </a:solidFill>
                <a:highlight>
                  <a:srgbClr val="FFFFFF"/>
                </a:highlight>
              </a:rPr>
              <a:t>… </a:t>
            </a:r>
            <a:r>
              <a:rPr lang="zh-TW" altLang="en-US" sz="1200" dirty="0">
                <a:solidFill>
                  <a:schemeClr val="accent6">
                    <a:lumMod val="10000"/>
                  </a:schemeClr>
                </a:solidFill>
                <a:highlight>
                  <a:srgbClr val="FFFFFF"/>
                </a:highlight>
              </a:rPr>
              <a:t>超參數會在每次訓練之前設置，通常最先被修改的超參數是學習率，後續各項技術中，只要不是透過資料自動學習得到數值的參數 ，皆可被歸為超參數 </a:t>
            </a:r>
            <a:endParaRPr kumimoji="0" lang="en-US" altLang="zh-TW" sz="1200" b="1" i="0" u="none" strike="noStrike" kern="1200" cap="none" spc="0" normalizeH="0" baseline="0" noProof="0" dirty="0">
              <a:ln>
                <a:noFill/>
              </a:ln>
              <a:solidFill>
                <a:schemeClr val="accent6">
                  <a:lumMod val="10000"/>
                </a:scheme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調整超參數是一個反覆的工作，通常只會一次調整一個，我們先觀察結果後，再決定接下來要調整哪一個參數，直到我 們得到一個更好的模型。</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7ACAD625-CB69-4BCB-996A-EB67753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244" y="3441606"/>
            <a:ext cx="2788072" cy="609891"/>
          </a:xfrm>
          <a:prstGeom prst="rect">
            <a:avLst/>
          </a:prstGeom>
        </p:spPr>
      </p:pic>
      <p:pic>
        <p:nvPicPr>
          <p:cNvPr id="1026" name="Picture 2" descr="Guide to Hyperparameter Tuning and Evaluation of ML Models">
            <a:extLst>
              <a:ext uri="{FF2B5EF4-FFF2-40B4-BE49-F238E27FC236}">
                <a16:creationId xmlns:a16="http://schemas.microsoft.com/office/drawing/2014/main" id="{696A4995-B6A4-41C2-BA44-B55A00C1BF1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21429" y="3370728"/>
            <a:ext cx="4660806" cy="27973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F53CDDEA-71D2-4962-888C-A8FA8961CAE7}"/>
              </a:ext>
            </a:extLst>
          </p:cNvPr>
          <p:cNvCxnSpPr/>
          <p:nvPr/>
        </p:nvCxnSpPr>
        <p:spPr>
          <a:xfrm>
            <a:off x="8928847" y="4016188"/>
            <a:ext cx="0" cy="367553"/>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E4CF6696-B512-4376-82A9-F2DE46269531}"/>
              </a:ext>
            </a:extLst>
          </p:cNvPr>
          <p:cNvSpPr/>
          <p:nvPr/>
        </p:nvSpPr>
        <p:spPr>
          <a:xfrm>
            <a:off x="8027814" y="4320520"/>
            <a:ext cx="2036135" cy="336246"/>
          </a:xfrm>
          <a:prstGeom prst="rect">
            <a:avLst/>
          </a:prstGeom>
        </p:spPr>
        <p:txBody>
          <a:bodyPr wrap="none">
            <a:spAutoFit/>
          </a:bodyPr>
          <a:lstStyle/>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p:txBody>
      </p:sp>
    </p:spTree>
    <p:extLst>
      <p:ext uri="{BB962C8B-B14F-4D97-AF65-F5344CB8AC3E}">
        <p14:creationId xmlns:p14="http://schemas.microsoft.com/office/powerpoint/2010/main" val="196714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共通點：皆為資料收集完畢後、丟入模型進行處理前的前置工作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(Data Preprocessing)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概念：從資料中檢測、糾正與刪除不良或錯誤的資料之過程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目的：讓資料符合執行任務的要求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(Feature Engineering)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概念：將資料轉換為更能代表問題的特徵之過程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目的：降低計算成本，提升模型成效</a:t>
            </a:r>
          </a:p>
        </p:txBody>
      </p:sp>
      <p:sp>
        <p:nvSpPr>
          <p:cNvPr id="43" name="矩形: 圓角 42">
            <a:extLst>
              <a:ext uri="{FF2B5EF4-FFF2-40B4-BE49-F238E27FC236}">
                <a16:creationId xmlns:a16="http://schemas.microsoft.com/office/drawing/2014/main" id="{36433A5E-5753-4BBA-A64D-EDB69259325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94588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結構化資料</a:t>
            </a: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Tabular data are in the form of a table, feature columns of numeric / categorical / string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Int / float: directly use or bin to unique int values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Categorical data: one-hot encoding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Map rare categories into “Unknown”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Date-time: a feature list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[year, month, day,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week_of_year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day_of_week</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Feature combination: Cartesian product of two feature groups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sp>
        <p:nvSpPr>
          <p:cNvPr id="11" name="矩形: 圓角 10">
            <a:extLst>
              <a:ext uri="{FF2B5EF4-FFF2-40B4-BE49-F238E27FC236}">
                <a16:creationId xmlns:a16="http://schemas.microsoft.com/office/drawing/2014/main" id="{62148878-B4A1-4468-8C71-441D61B3F83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937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523220"/>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domain knowledge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of the data to create features that make machine learning algorithms work. </a:t>
            </a:r>
            <a:br>
              <a:rPr kumimoji="0" lang="en-US" altLang="zh-TW"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selecting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manipulating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and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transforming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raw data into features that can be used in supervised learning.</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特徵工程是一種「轉化成適合模型資料特徵」的優化手段</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2" name="矩形 1">
            <a:extLst>
              <a:ext uri="{FF2B5EF4-FFF2-40B4-BE49-F238E27FC236}">
                <a16:creationId xmlns:a16="http://schemas.microsoft.com/office/drawing/2014/main" id="{ADFF5229-939B-4DEF-8A56-1244F4408365}"/>
              </a:ext>
            </a:extLst>
          </p:cNvPr>
          <p:cNvSpPr/>
          <p:nvPr/>
        </p:nvSpPr>
        <p:spPr>
          <a:xfrm>
            <a:off x="3869267" y="2332335"/>
            <a:ext cx="74167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特徵創建是改進機器學習模型的一種方法，通過添加新的特徵或對現有特徵進行轉換。可以提高模型對數據的表徵能力，從而改善預測性能。</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63" name="矩形 62">
            <a:extLst>
              <a:ext uri="{FF2B5EF4-FFF2-40B4-BE49-F238E27FC236}">
                <a16:creationId xmlns:a16="http://schemas.microsoft.com/office/drawing/2014/main" id="{9FDA6660-C99C-4E47-8FAA-C6330752BA6D}"/>
              </a:ext>
            </a:extLst>
          </p:cNvPr>
          <p:cNvSpPr/>
          <p:nvPr/>
        </p:nvSpPr>
        <p:spPr>
          <a:xfrm>
            <a:off x="4394200" y="3187468"/>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特徵轉換是將原始數據轉換為模型更易理解或更適合建模的形式的過程。包括對數據進行標準化、正規化、離散化或轉換成其他分布。</a:t>
            </a:r>
          </a:p>
        </p:txBody>
      </p:sp>
      <p:sp>
        <p:nvSpPr>
          <p:cNvPr id="64" name="矩形 63">
            <a:extLst>
              <a:ext uri="{FF2B5EF4-FFF2-40B4-BE49-F238E27FC236}">
                <a16:creationId xmlns:a16="http://schemas.microsoft.com/office/drawing/2014/main" id="{31C15C2D-1C38-4FB3-B220-96BCB648096D}"/>
              </a:ext>
            </a:extLst>
          </p:cNvPr>
          <p:cNvSpPr/>
          <p:nvPr/>
        </p:nvSpPr>
        <p:spPr>
          <a:xfrm>
            <a:off x="4394200" y="4042602"/>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特徵提取是通過從原始數據中提取最具代表性和有用的信息來改善模型性能的過程。涉及使用統計技術、信號處理方法或機器學習算法來捕捉數據的重要特徵。</a:t>
            </a:r>
          </a:p>
        </p:txBody>
      </p:sp>
      <p:sp>
        <p:nvSpPr>
          <p:cNvPr id="65" name="矩形 64">
            <a:extLst>
              <a:ext uri="{FF2B5EF4-FFF2-40B4-BE49-F238E27FC236}">
                <a16:creationId xmlns:a16="http://schemas.microsoft.com/office/drawing/2014/main" id="{6E1DC8A0-1113-4DE1-9403-595CA0527468}"/>
              </a:ext>
            </a:extLst>
          </p:cNvPr>
          <p:cNvSpPr/>
          <p:nvPr/>
        </p:nvSpPr>
        <p:spPr>
          <a:xfrm>
            <a:off x="4013200" y="4880802"/>
            <a:ext cx="75353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探索性數據分析是一個探索性方法，通過對數據的結構和特性進行深入分析，以發現其中的模式、趨勢和關係。</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69376E36-F8F8-475D-A1E6-986AB113CB4A}"/>
              </a:ext>
            </a:extLst>
          </p:cNvPr>
          <p:cNvSpPr/>
          <p:nvPr/>
        </p:nvSpPr>
        <p:spPr>
          <a:xfrm>
            <a:off x="3005667" y="5651269"/>
            <a:ext cx="823806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基準模型用作評估其他更複雜模型性能的標準。一般是一個被廣泛接受且易於理解的模型。</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通常情況下，基準模型是一個簡單的模型，例如線性回歸或決策樹，並且可以提供對比以評估新模型的優劣。</a:t>
            </a:r>
          </a:p>
        </p:txBody>
      </p:sp>
      <p:sp>
        <p:nvSpPr>
          <p:cNvPr id="68" name="矩形: 圓角 67">
            <a:extLst>
              <a:ext uri="{FF2B5EF4-FFF2-40B4-BE49-F238E27FC236}">
                <a16:creationId xmlns:a16="http://schemas.microsoft.com/office/drawing/2014/main" id="{C5DA2959-F43E-4BD6-97B6-0AA4C377B13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0453BC9-174C-4647-A283-1B969FB107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567687" y="1490134"/>
            <a:ext cx="4158645" cy="4411134"/>
          </a:xfrm>
          <a:prstGeom prst="rect">
            <a:avLst/>
          </a:prstGeom>
        </p:spPr>
      </p:pic>
      <p:pic>
        <p:nvPicPr>
          <p:cNvPr id="6" name="圖片 5">
            <a:extLst>
              <a:ext uri="{FF2B5EF4-FFF2-40B4-BE49-F238E27FC236}">
                <a16:creationId xmlns:a16="http://schemas.microsoft.com/office/drawing/2014/main" id="{F340AD7E-7F22-4054-805C-4D40A56B84A1}"/>
              </a:ext>
            </a:extLst>
          </p:cNvPr>
          <p:cNvPicPr>
            <a:picLocks noChangeAspect="1"/>
          </p:cNvPicPr>
          <p:nvPr/>
        </p:nvPicPr>
        <p:blipFill>
          <a:blip r:embed="rId4"/>
          <a:stretch>
            <a:fillRect/>
          </a:stretch>
        </p:blipFill>
        <p:spPr>
          <a:xfrm>
            <a:off x="301411" y="1693330"/>
            <a:ext cx="6954743" cy="3124201"/>
          </a:xfrm>
          <a:prstGeom prst="rect">
            <a:avLst/>
          </a:prstGeom>
        </p:spPr>
      </p:pic>
      <p:sp>
        <p:nvSpPr>
          <p:cNvPr id="9" name="標題 1">
            <a:extLst>
              <a:ext uri="{FF2B5EF4-FFF2-40B4-BE49-F238E27FC236}">
                <a16:creationId xmlns:a16="http://schemas.microsoft.com/office/drawing/2014/main" id="{2A5550DE-CCA0-45DE-B8DE-94E8A321F1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模型面對空缺值的應對措施</a:t>
            </a:r>
          </a:p>
        </p:txBody>
      </p:sp>
      <p:sp>
        <p:nvSpPr>
          <p:cNvPr id="10" name="矩形 9">
            <a:extLst>
              <a:ext uri="{FF2B5EF4-FFF2-40B4-BE49-F238E27FC236}">
                <a16:creationId xmlns:a16="http://schemas.microsoft.com/office/drawing/2014/main" id="{C6D17465-0871-41B5-8B17-66FD2E48399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在資料分類上，模型面對空缺值的應對措施</a:t>
            </a:r>
          </a:p>
        </p:txBody>
      </p:sp>
      <p:sp>
        <p:nvSpPr>
          <p:cNvPr id="8" name="矩形 7">
            <a:extLst>
              <a:ext uri="{FF2B5EF4-FFF2-40B4-BE49-F238E27FC236}">
                <a16:creationId xmlns:a16="http://schemas.microsoft.com/office/drawing/2014/main" id="{68E84288-D159-449C-AE25-DA60E7FDCF2F}"/>
              </a:ext>
            </a:extLst>
          </p:cNvPr>
          <p:cNvSpPr/>
          <p:nvPr/>
        </p:nvSpPr>
        <p:spPr>
          <a:xfrm>
            <a:off x="2082800" y="1574800"/>
            <a:ext cx="3657600" cy="889000"/>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Machine Learning Techniques for Pattern Classification with Missing Data</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A90B3019-5497-442D-B5F5-40D1568A970B}"/>
              </a:ext>
            </a:extLst>
          </p:cNvPr>
          <p:cNvSpPr/>
          <p:nvPr/>
        </p:nvSpPr>
        <p:spPr>
          <a:xfrm>
            <a:off x="5757333" y="2793999"/>
            <a:ext cx="1642534"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E82713AD-2271-49DE-A9CB-8C0BD04798AB}"/>
              </a:ext>
            </a:extLst>
          </p:cNvPr>
          <p:cNvSpPr/>
          <p:nvPr/>
        </p:nvSpPr>
        <p:spPr>
          <a:xfrm>
            <a:off x="1127623" y="50948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8F7A332-B83A-49BC-9CBC-1E7B07C4183A}"/>
              </a:ext>
            </a:extLst>
          </p:cNvPr>
          <p:cNvSpPr txBox="1"/>
          <p:nvPr/>
        </p:nvSpPr>
        <p:spPr>
          <a:xfrm>
            <a:off x="1958048" y="51513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經驗談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有時候面對空缺值不一定非得要補值，根據不同的場域有時候空缺欄位也可以是一種特徵資訊。但大原則能夠補值對模型性能提升都是會有幫助的。</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6" name="圖片 15">
            <a:extLst>
              <a:ext uri="{FF2B5EF4-FFF2-40B4-BE49-F238E27FC236}">
                <a16:creationId xmlns:a16="http://schemas.microsoft.com/office/drawing/2014/main" id="{9665E73E-72DC-4318-BCE4-937C4E27BBFC}"/>
              </a:ext>
            </a:extLst>
          </p:cNvPr>
          <p:cNvPicPr>
            <a:picLocks noChangeAspect="1"/>
          </p:cNvPicPr>
          <p:nvPr/>
        </p:nvPicPr>
        <p:blipFill>
          <a:blip r:embed="rId5"/>
          <a:stretch>
            <a:fillRect/>
          </a:stretch>
        </p:blipFill>
        <p:spPr>
          <a:xfrm>
            <a:off x="1284080" y="5166861"/>
            <a:ext cx="598012" cy="642694"/>
          </a:xfrm>
          <a:prstGeom prst="rect">
            <a:avLst/>
          </a:prstGeom>
        </p:spPr>
      </p:pic>
      <p:sp>
        <p:nvSpPr>
          <p:cNvPr id="17" name="矩形: 圓角 16">
            <a:extLst>
              <a:ext uri="{FF2B5EF4-FFF2-40B4-BE49-F238E27FC236}">
                <a16:creationId xmlns:a16="http://schemas.microsoft.com/office/drawing/2014/main" id="{3857A7A4-ACD7-4A4B-8647-31FDDB7ED34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7647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Outlier Detection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218" name="Picture 2" descr="Outlier Detection in Machine Learning">
            <a:extLst>
              <a:ext uri="{FF2B5EF4-FFF2-40B4-BE49-F238E27FC236}">
                <a16:creationId xmlns:a16="http://schemas.microsoft.com/office/drawing/2014/main" id="{A0B8014B-22F7-4227-82FA-A84BF2C10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474133" y="2413000"/>
            <a:ext cx="5706725" cy="38477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FB49CEAF-BA97-4DE8-9E44-FE9995E092D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28C33586-91B5-4850-9547-D2196975A03D}"/>
              </a:ext>
            </a:extLst>
          </p:cNvPr>
          <p:cNvPicPr>
            <a:picLocks noChangeAspect="1"/>
          </p:cNvPicPr>
          <p:nvPr/>
        </p:nvPicPr>
        <p:blipFill>
          <a:blip r:embed="rId3"/>
          <a:stretch>
            <a:fillRect/>
          </a:stretch>
        </p:blipFill>
        <p:spPr>
          <a:xfrm>
            <a:off x="6783388" y="2658533"/>
            <a:ext cx="4672433" cy="3007782"/>
          </a:xfrm>
          <a:prstGeom prst="rect">
            <a:avLst/>
          </a:prstGeom>
        </p:spPr>
      </p:pic>
    </p:spTree>
    <p:extLst>
      <p:ext uri="{BB962C8B-B14F-4D97-AF65-F5344CB8AC3E}">
        <p14:creationId xmlns:p14="http://schemas.microsoft.com/office/powerpoint/2010/main" val="181600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模型面對異常值的應對措施</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438581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處理方法</a:t>
            </a: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移除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Removal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從分佈中刪除包含異常值的條目。但是，如果在許多變量上都存在異常值，這種策略可能會導致遺漏大量數據表的情況。</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替換值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Replacing values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將異常值視為缺失值並用合適的填補方法進行替換。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使用任意值或變量分佈中的值來替換最大和最小值。</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離散化是將連續變量、模型和函數轉換為離散的過程。這是通過構建一系列連續的區間（或箱子）來實現的，這些區間跨越了我們所需變量</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模型</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函數的範圍。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1EFE567-BB0D-41CC-9117-C67B2600F08A}"/>
              </a:ext>
            </a:extLst>
          </p:cNvPr>
          <p:cNvPicPr>
            <a:picLocks noChangeAspect="1"/>
          </p:cNvPicPr>
          <p:nvPr/>
        </p:nvPicPr>
        <p:blipFill>
          <a:blip r:embed="rId2"/>
          <a:stretch>
            <a:fillRect/>
          </a:stretch>
        </p:blipFill>
        <p:spPr>
          <a:xfrm>
            <a:off x="7035799" y="1854202"/>
            <a:ext cx="4402666" cy="2201333"/>
          </a:xfrm>
          <a:prstGeom prst="rect">
            <a:avLst/>
          </a:prstGeom>
        </p:spPr>
      </p:pic>
      <p:pic>
        <p:nvPicPr>
          <p:cNvPr id="4" name="圖片 3">
            <a:extLst>
              <a:ext uri="{FF2B5EF4-FFF2-40B4-BE49-F238E27FC236}">
                <a16:creationId xmlns:a16="http://schemas.microsoft.com/office/drawing/2014/main" id="{3AF3C8E8-95EE-4AD2-891C-A3CBB400AB6C}"/>
              </a:ext>
            </a:extLst>
          </p:cNvPr>
          <p:cNvPicPr>
            <a:picLocks noChangeAspect="1"/>
          </p:cNvPicPr>
          <p:nvPr/>
        </p:nvPicPr>
        <p:blipFill>
          <a:blip r:embed="rId3"/>
          <a:stretch>
            <a:fillRect/>
          </a:stretch>
        </p:blipFill>
        <p:spPr>
          <a:xfrm>
            <a:off x="7208838" y="4249031"/>
            <a:ext cx="4051829" cy="2034824"/>
          </a:xfrm>
          <a:prstGeom prst="rect">
            <a:avLst/>
          </a:prstGeom>
        </p:spPr>
      </p:pic>
      <p:sp>
        <p:nvSpPr>
          <p:cNvPr id="5" name="矩形 4">
            <a:extLst>
              <a:ext uri="{FF2B5EF4-FFF2-40B4-BE49-F238E27FC236}">
                <a16:creationId xmlns:a16="http://schemas.microsoft.com/office/drawing/2014/main" id="{FD8BE7CB-CDE0-4B93-98CF-652C9BD9EEEF}"/>
              </a:ext>
            </a:extLst>
          </p:cNvPr>
          <p:cNvSpPr/>
          <p:nvPr/>
        </p:nvSpPr>
        <p:spPr>
          <a:xfrm>
            <a:off x="8249828" y="4192600"/>
            <a:ext cx="19582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86DB35E3-5FA3-4AD1-8032-085BBBA15F63}"/>
              </a:ext>
            </a:extLst>
          </p:cNvPr>
          <p:cNvSpPr/>
          <p:nvPr/>
        </p:nvSpPr>
        <p:spPr>
          <a:xfrm>
            <a:off x="8263117" y="1424000"/>
            <a:ext cx="18565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06DC659-B461-4AB1-BCA2-5AB3F42B159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1110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請實體和線上參與的夥伴，拿起您的手機掃描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2299" y="588"/>
            <a:ext cx="12187400"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
        <p:nvSpPr>
          <p:cNvPr id="11" name="矩形: 圓角 10">
            <a:extLst>
              <a:ext uri="{FF2B5EF4-FFF2-40B4-BE49-F238E27FC236}">
                <a16:creationId xmlns:a16="http://schemas.microsoft.com/office/drawing/2014/main" id="{CA8B45AF-1654-4EB7-8783-EEB4D276BF42}"/>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8128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E8B82DDC-286A-448F-8226-0C73ED85104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711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
        <p:nvSpPr>
          <p:cNvPr id="18" name="矩形: 圓角 17">
            <a:extLst>
              <a:ext uri="{FF2B5EF4-FFF2-40B4-BE49-F238E27FC236}">
                <a16:creationId xmlns:a16="http://schemas.microsoft.com/office/drawing/2014/main" id="{6536397D-48B2-4558-B8D0-08A37D99FB9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9905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https://medium.com/@simranjeetsingh1497/the-ultimate-guide-to-machine-learning-from-eda-to-model-deployment-part-2-e56ac58785f8</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lvl="0">
              <a:defRPr/>
            </a:pPr>
            <a:r>
              <a:rPr lang="en-US" altLang="zh-TW" sz="1200" dirty="0">
                <a:solidFill>
                  <a:srgbClr val="249DCE"/>
                </a:solidFill>
                <a:latin typeface="-apple-system"/>
              </a:rPr>
              <a:t>https://domino.ai/data-science-dictionary/feature-engineering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離群值偵測</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https://www.analyticsvidhya.com/blog/2022/10/outliers-detection-using-iqr-z-score-lof-and-dbscan/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衡量模型正確性的技術</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Holdout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驗證法</a:t>
            </a:r>
            <a:endPar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305006"/>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16379" y="1451001"/>
            <a:ext cx="5477806" cy="3209350"/>
          </a:xfrm>
          <a:prstGeom prst="rect">
            <a:avLst/>
          </a:prstGeom>
        </p:spPr>
      </p:pic>
      <p:sp>
        <p:nvSpPr>
          <p:cNvPr id="8" name="矩形 7">
            <a:extLst>
              <a:ext uri="{FF2B5EF4-FFF2-40B4-BE49-F238E27FC236}">
                <a16:creationId xmlns:a16="http://schemas.microsoft.com/office/drawing/2014/main" id="{8EE4C32E-CCBF-4B58-934F-2EB9BFBE051E}"/>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7383CD7-1734-4428-A760-2988E2E18FB2}"/>
              </a:ext>
            </a:extLst>
          </p:cNvPr>
          <p:cNvSpPr txBox="1"/>
          <p:nvPr/>
        </p:nvSpPr>
        <p:spPr>
          <a:xfrm>
            <a:off x="7259217" y="4963151"/>
            <a:ext cx="4385386"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當模型跑</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後若效果不彰，</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User</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往往會去調整模型使之 迎合</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然而，</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是模型所面對的未知世界之微縮版本，僅為最終測試，不應參與模型的參數學習與超參數調整的相關工作。</a:t>
            </a:r>
          </a:p>
        </p:txBody>
      </p:sp>
      <p:pic>
        <p:nvPicPr>
          <p:cNvPr id="11" name="圖片 10">
            <a:extLst>
              <a:ext uri="{FF2B5EF4-FFF2-40B4-BE49-F238E27FC236}">
                <a16:creationId xmlns:a16="http://schemas.microsoft.com/office/drawing/2014/main" id="{DBBD23B2-D8EE-4598-A295-EDFFE24DC64D}"/>
              </a:ext>
            </a:extLst>
          </p:cNvPr>
          <p:cNvPicPr>
            <a:picLocks noChangeAspect="1"/>
          </p:cNvPicPr>
          <p:nvPr/>
        </p:nvPicPr>
        <p:blipFill>
          <a:blip r:embed="rId4"/>
          <a:stretch>
            <a:fillRect/>
          </a:stretch>
        </p:blipFill>
        <p:spPr>
          <a:xfrm>
            <a:off x="6585249" y="5090662"/>
            <a:ext cx="598012" cy="642694"/>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F6888DD-C9D7-4379-92DC-036CB5A2182D}"/>
              </a:ext>
            </a:extLst>
          </p:cNvPr>
          <p:cNvPicPr>
            <a:picLocks noChangeAspect="1"/>
          </p:cNvPicPr>
          <p:nvPr/>
        </p:nvPicPr>
        <p:blipFill>
          <a:blip r:embed="rId2"/>
          <a:stretch>
            <a:fillRect/>
          </a:stretch>
        </p:blipFill>
        <p:spPr>
          <a:xfrm>
            <a:off x="531756" y="1568824"/>
            <a:ext cx="6053797" cy="4163906"/>
          </a:xfrm>
          <a:prstGeom prst="rect">
            <a:avLst/>
          </a:prstGeom>
        </p:spPr>
      </p:pic>
      <p:sp>
        <p:nvSpPr>
          <p:cNvPr id="5" name="標題 1">
            <a:extLst>
              <a:ext uri="{FF2B5EF4-FFF2-40B4-BE49-F238E27FC236}">
                <a16:creationId xmlns:a16="http://schemas.microsoft.com/office/drawing/2014/main" id="{E7772DE5-E691-4243-B028-49C8E7B9ABA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附錄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危機分</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QQ</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6" name="圖片 5">
            <a:extLst>
              <a:ext uri="{FF2B5EF4-FFF2-40B4-BE49-F238E27FC236}">
                <a16:creationId xmlns:a16="http://schemas.microsoft.com/office/drawing/2014/main" id="{95E57A4A-7540-45B0-AE5B-3DBC84B0FB3C}"/>
              </a:ext>
            </a:extLst>
          </p:cNvPr>
          <p:cNvPicPr>
            <a:picLocks noChangeAspect="1"/>
          </p:cNvPicPr>
          <p:nvPr/>
        </p:nvPicPr>
        <p:blipFill>
          <a:blip r:embed="rId3"/>
          <a:stretch>
            <a:fillRect/>
          </a:stretch>
        </p:blipFill>
        <p:spPr>
          <a:xfrm>
            <a:off x="7055090" y="1515034"/>
            <a:ext cx="4521501" cy="4238453"/>
          </a:xfrm>
          <a:prstGeom prst="rect">
            <a:avLst/>
          </a:prstGeom>
        </p:spPr>
      </p:pic>
    </p:spTree>
    <p:extLst>
      <p:ext uri="{BB962C8B-B14F-4D97-AF65-F5344CB8AC3E}">
        <p14:creationId xmlns:p14="http://schemas.microsoft.com/office/powerpoint/2010/main" val="3812262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Polynominal</a:t>
            </a: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C00000"/>
                </a:solidFill>
              </a:rPr>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1963906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Simple/Multiple Linear Regression</a:t>
            </a:r>
          </a:p>
          <a:p>
            <a:pPr lvl="0">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introduction</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2A3F90F0-1F37-44F0-A114-4DAE5F76A2A5}"/>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6A447453-B660-42D1-9B30-9AF56F7237B2}"/>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68690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該如何提高馬鈴薯產量？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5740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概論</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385077" y="3838115"/>
            <a:ext cx="3321394" cy="1825122"/>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回歸分析的目的是建立一個模型，用以預測連續的數值輸出。這通常涉及找到一個或多個自變數（輸入特徵）與因變數（輸出變數）間的數學關係。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模型設計時，會嘗試最小化預測值與實際值之間的差異，常見的方法是最小化誤差的平方和。</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簡單線性回歸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就是線性方程式啦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12" name="矩形 11">
            <a:extLst>
              <a:ext uri="{FF2B5EF4-FFF2-40B4-BE49-F238E27FC236}">
                <a16:creationId xmlns:a16="http://schemas.microsoft.com/office/drawing/2014/main" id="{F024B926-0CCA-48EE-8A2B-F87EF61FA58A}"/>
              </a:ext>
            </a:extLst>
          </p:cNvPr>
          <p:cNvSpPr/>
          <p:nvPr/>
        </p:nvSpPr>
        <p:spPr>
          <a:xfrm>
            <a:off x="430305" y="5683638"/>
            <a:ext cx="5396754" cy="646331"/>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Only one 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Relationship between X and Y is described by a linear function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Changes in Y are assumed to be related to changes in X</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31256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多元線性回歸的目的是建立一個模型，用以預測連續的數值輸出。這通常涉及找到</a:t>
            </a: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自變數（輸入特徵）與因變數（輸出變數）間的數學關係。</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3869627"/>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2" name="矩形 1">
            <a:extLst>
              <a:ext uri="{FF2B5EF4-FFF2-40B4-BE49-F238E27FC236}">
                <a16:creationId xmlns:a16="http://schemas.microsoft.com/office/drawing/2014/main" id="{2A2F5ABF-B741-4C7D-BFA4-E3A67E7097F1}"/>
              </a:ext>
            </a:extLst>
          </p:cNvPr>
          <p:cNvSpPr/>
          <p:nvPr/>
        </p:nvSpPr>
        <p:spPr>
          <a:xfrm>
            <a:off x="385482" y="5567098"/>
            <a:ext cx="5441578" cy="461665"/>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we wish to predict or explain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used to predict or explain the dependent variable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325179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主要目的是找到一條直線（或超平面，在多維特徵的情況下），這條直線以最小化所有數據點與直線（或超平面）之間的距離的平方和的方式，最佳地擬合數據集。</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對異常值非常敏感，因為它最小化的是誤差的平方。</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如果數據之間的真實關係是非線性的，那麼</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將無法提供有效的預測。</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多重共線性問題：</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當一個或多個自變數高度相關時，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的參數估計可能會不穩定或不可靠。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Ordinary Least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Squares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最小平方法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(Loss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函數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798150" y="1899773"/>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572397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Correlation vs.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相關不代表因果</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6" name="文字方塊 5">
            <a:extLst>
              <a:ext uri="{FF2B5EF4-FFF2-40B4-BE49-F238E27FC236}">
                <a16:creationId xmlns:a16="http://schemas.microsoft.com/office/drawing/2014/main" id="{30F12CF4-D53E-4017-93C0-86F330956724}"/>
              </a:ext>
            </a:extLst>
          </p:cNvPr>
          <p:cNvSpPr txBox="1"/>
          <p:nvPr/>
        </p:nvSpPr>
        <p:spPr>
          <a:xfrm>
            <a:off x="390524" y="1340768"/>
            <a:ext cx="5201420" cy="20313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Correlation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總結兩個或更多數值變量之間的關係的強度和程度</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 scatter plot cane be used to show the relationship between two variables</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回歸來預測、優化或解釋變量之間的數字響應（</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如何影響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used to measure the strength of the association between two variables</a:t>
            </a:r>
            <a:endParaRPr kumimoji="0" lang="zh-TW" altLang="en-US"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76823978-A955-441F-B7EF-CF9FD580C7FC}"/>
              </a:ext>
            </a:extLst>
          </p:cNvPr>
          <p:cNvPicPr>
            <a:picLocks noChangeAspect="1"/>
          </p:cNvPicPr>
          <p:nvPr/>
        </p:nvPicPr>
        <p:blipFill>
          <a:blip r:embed="rId2"/>
          <a:stretch>
            <a:fillRect/>
          </a:stretch>
        </p:blipFill>
        <p:spPr>
          <a:xfrm>
            <a:off x="5674657" y="2088774"/>
            <a:ext cx="6124655" cy="3591447"/>
          </a:xfrm>
          <a:prstGeom prst="rect">
            <a:avLst/>
          </a:prstGeom>
        </p:spPr>
      </p:pic>
      <p:pic>
        <p:nvPicPr>
          <p:cNvPr id="2050" name="Picture 2" descr="淺談相關與因果- Marketingdatascience - Medium">
            <a:extLst>
              <a:ext uri="{FF2B5EF4-FFF2-40B4-BE49-F238E27FC236}">
                <a16:creationId xmlns:a16="http://schemas.microsoft.com/office/drawing/2014/main" id="{154D8AE8-C1D5-4620-9F76-468F15FF2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3505199"/>
            <a:ext cx="4908177" cy="23559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44F37DD-46D2-4E52-931C-BA3670753217}"/>
              </a:ext>
            </a:extLst>
          </p:cNvPr>
          <p:cNvSpPr/>
          <p:nvPr/>
        </p:nvSpPr>
        <p:spPr>
          <a:xfrm>
            <a:off x="1134741" y="4248380"/>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相關不代表因果</a:t>
            </a:r>
          </a:p>
        </p:txBody>
      </p:sp>
    </p:spTree>
    <p:extLst>
      <p:ext uri="{BB962C8B-B14F-4D97-AF65-F5344CB8AC3E}">
        <p14:creationId xmlns:p14="http://schemas.microsoft.com/office/powerpoint/2010/main" val="3006568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 of Squares: SST, SSR, SSE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Sum of Squares</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回歸變異量</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grpSp>
        <p:nvGrpSpPr>
          <p:cNvPr id="5" name="群組 4">
            <a:extLst>
              <a:ext uri="{FF2B5EF4-FFF2-40B4-BE49-F238E27FC236}">
                <a16:creationId xmlns:a16="http://schemas.microsoft.com/office/drawing/2014/main" id="{6D976EF4-E256-4EDD-AA0D-4DA012458CC9}"/>
              </a:ext>
            </a:extLst>
          </p:cNvPr>
          <p:cNvGrpSpPr/>
          <p:nvPr/>
        </p:nvGrpSpPr>
        <p:grpSpPr>
          <a:xfrm>
            <a:off x="6434667" y="1210732"/>
            <a:ext cx="4851400" cy="3005668"/>
            <a:chOff x="6816080" y="1820333"/>
            <a:chExt cx="4580053" cy="2661884"/>
          </a:xfrm>
        </p:grpSpPr>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rotWithShape="1">
            <a:blip r:embed="rId2"/>
            <a:srcRect t="1731"/>
            <a:stretch/>
          </p:blipFill>
          <p:spPr>
            <a:xfrm>
              <a:off x="6816080" y="2032000"/>
              <a:ext cx="4502080" cy="2450217"/>
            </a:xfrm>
            <a:prstGeom prst="rect">
              <a:avLst/>
            </a:prstGeom>
          </p:spPr>
        </p:pic>
        <p:sp>
          <p:nvSpPr>
            <p:cNvPr id="4" name="矩形 3">
              <a:extLst>
                <a:ext uri="{FF2B5EF4-FFF2-40B4-BE49-F238E27FC236}">
                  <a16:creationId xmlns:a16="http://schemas.microsoft.com/office/drawing/2014/main" id="{51DF56B9-E6AD-486B-95C7-9022712630BB}"/>
                </a:ext>
              </a:extLst>
            </p:cNvPr>
            <p:cNvSpPr/>
            <p:nvPr/>
          </p:nvSpPr>
          <p:spPr>
            <a:xfrm>
              <a:off x="10955867" y="1820333"/>
              <a:ext cx="440266" cy="7281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9" name="圖片 8">
            <a:extLst>
              <a:ext uri="{FF2B5EF4-FFF2-40B4-BE49-F238E27FC236}">
                <a16:creationId xmlns:a16="http://schemas.microsoft.com/office/drawing/2014/main" id="{BBD4F03E-349D-4CF5-816D-18A696FA9C06}"/>
              </a:ext>
            </a:extLst>
          </p:cNvPr>
          <p:cNvPicPr>
            <a:picLocks noChangeAspect="1"/>
          </p:cNvPicPr>
          <p:nvPr/>
        </p:nvPicPr>
        <p:blipFill>
          <a:blip r:embed="rId3"/>
          <a:stretch>
            <a:fillRect/>
          </a:stretch>
        </p:blipFill>
        <p:spPr>
          <a:xfrm>
            <a:off x="6571313" y="4506407"/>
            <a:ext cx="4586088" cy="1707074"/>
          </a:xfrm>
          <a:prstGeom prst="rect">
            <a:avLst/>
          </a:prstGeom>
        </p:spPr>
      </p:pic>
      <p:sp>
        <p:nvSpPr>
          <p:cNvPr id="10" name="文字方塊 9">
            <a:extLst>
              <a:ext uri="{FF2B5EF4-FFF2-40B4-BE49-F238E27FC236}">
                <a16:creationId xmlns:a16="http://schemas.microsoft.com/office/drawing/2014/main" id="{CA0184BE-2E61-4AE1-8535-946D545A42AC}"/>
              </a:ext>
            </a:extLst>
          </p:cNvPr>
          <p:cNvSpPr txBox="1"/>
          <p:nvPr/>
        </p:nvSpPr>
        <p:spPr>
          <a:xfrm>
            <a:off x="6872207"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殘差平方和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(SSE)</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1032E069-01C9-4755-9D85-D0831D64D20B}"/>
              </a:ext>
            </a:extLst>
          </p:cNvPr>
          <p:cNvSpPr txBox="1"/>
          <p:nvPr/>
        </p:nvSpPr>
        <p:spPr>
          <a:xfrm>
            <a:off x="9544052"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(SST)</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C67C58E2-475B-4368-B5F2-73C7B6DD4C78}"/>
              </a:ext>
            </a:extLst>
          </p:cNvPr>
          <p:cNvPicPr>
            <a:picLocks noChangeAspect="1"/>
          </p:cNvPicPr>
          <p:nvPr/>
        </p:nvPicPr>
        <p:blipFill>
          <a:blip r:embed="rId4"/>
          <a:stretch>
            <a:fillRect/>
          </a:stretch>
        </p:blipFill>
        <p:spPr>
          <a:xfrm>
            <a:off x="8613601" y="3371337"/>
            <a:ext cx="2127913" cy="489462"/>
          </a:xfrm>
          <a:prstGeom prst="rect">
            <a:avLst/>
          </a:prstGeom>
        </p:spPr>
      </p:pic>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rotWithShape="1">
          <a:blip r:embed="rId5"/>
          <a:srcRect b="33110"/>
          <a:stretch/>
        </p:blipFill>
        <p:spPr>
          <a:xfrm>
            <a:off x="610652" y="2843475"/>
            <a:ext cx="5282148" cy="1694661"/>
          </a:xfrm>
          <a:prstGeom prst="rect">
            <a:avLst/>
          </a:prstGeom>
        </p:spPr>
      </p:pic>
      <p:sp>
        <p:nvSpPr>
          <p:cNvPr id="16" name="文字方塊 15">
            <a:extLst>
              <a:ext uri="{FF2B5EF4-FFF2-40B4-BE49-F238E27FC236}">
                <a16:creationId xmlns:a16="http://schemas.microsoft.com/office/drawing/2014/main" id="{7BF94B1C-BDCD-454D-937E-DA0E3F362C0E}"/>
              </a:ext>
            </a:extLst>
          </p:cNvPr>
          <p:cNvSpPr txBox="1"/>
          <p:nvPr/>
        </p:nvSpPr>
        <p:spPr>
          <a:xfrm>
            <a:off x="10673740" y="2150487"/>
            <a:ext cx="122192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 fitting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接點: 弧形 17">
            <a:extLst>
              <a:ext uri="{FF2B5EF4-FFF2-40B4-BE49-F238E27FC236}">
                <a16:creationId xmlns:a16="http://schemas.microsoft.com/office/drawing/2014/main" id="{4044AF66-6012-461E-8DD3-55BCB5A271DB}"/>
              </a:ext>
            </a:extLst>
          </p:cNvPr>
          <p:cNvCxnSpPr>
            <a:endCxn id="16" idx="1"/>
          </p:cNvCxnSpPr>
          <p:nvPr/>
        </p:nvCxnSpPr>
        <p:spPr>
          <a:xfrm>
            <a:off x="10168467" y="2133600"/>
            <a:ext cx="505273" cy="15538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橢圓 18">
            <a:extLst>
              <a:ext uri="{FF2B5EF4-FFF2-40B4-BE49-F238E27FC236}">
                <a16:creationId xmlns:a16="http://schemas.microsoft.com/office/drawing/2014/main" id="{C3352FDC-91EA-42ED-9D10-A71AE07DA87E}"/>
              </a:ext>
            </a:extLst>
          </p:cNvPr>
          <p:cNvSpPr/>
          <p:nvPr/>
        </p:nvSpPr>
        <p:spPr>
          <a:xfrm>
            <a:off x="7620001" y="33782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0501AB5D-DFBC-4552-8447-8A6E883B98B2}"/>
              </a:ext>
            </a:extLst>
          </p:cNvPr>
          <p:cNvSpPr/>
          <p:nvPr/>
        </p:nvSpPr>
        <p:spPr>
          <a:xfrm>
            <a:off x="7670801" y="2887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34201164-AEC2-4A34-9F39-1BC60BACBAB2}"/>
              </a:ext>
            </a:extLst>
          </p:cNvPr>
          <p:cNvSpPr/>
          <p:nvPr/>
        </p:nvSpPr>
        <p:spPr>
          <a:xfrm>
            <a:off x="9254067" y="2599266"/>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4E8D9CB3-8EB1-43E2-AA0C-D6FA2849EBB7}"/>
              </a:ext>
            </a:extLst>
          </p:cNvPr>
          <p:cNvSpPr/>
          <p:nvPr/>
        </p:nvSpPr>
        <p:spPr>
          <a:xfrm>
            <a:off x="9448800" y="21336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09B428D6-D8A5-4390-AEED-466C4C1707C2}"/>
              </a:ext>
            </a:extLst>
          </p:cNvPr>
          <p:cNvSpPr/>
          <p:nvPr/>
        </p:nvSpPr>
        <p:spPr>
          <a:xfrm>
            <a:off x="8830733" y="2633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0D33425B-BF42-49A3-B985-94233E309190}"/>
              </a:ext>
            </a:extLst>
          </p:cNvPr>
          <p:cNvSpPr/>
          <p:nvPr/>
        </p:nvSpPr>
        <p:spPr>
          <a:xfrm>
            <a:off x="9795933" y="2184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569B423C-8131-4A43-8C87-F5B6230C3603}"/>
              </a:ext>
            </a:extLst>
          </p:cNvPr>
          <p:cNvSpPr/>
          <p:nvPr/>
        </p:nvSpPr>
        <p:spPr>
          <a:xfrm>
            <a:off x="7958667" y="29718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3D0C172-A531-4E2A-AE5C-5F289DA68FD8}"/>
              </a:ext>
            </a:extLst>
          </p:cNvPr>
          <p:cNvSpPr/>
          <p:nvPr/>
        </p:nvSpPr>
        <p:spPr>
          <a:xfrm>
            <a:off x="8060267" y="34882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B0E4E5B-F6A6-4896-9988-FA9478E64D5D}"/>
              </a:ext>
            </a:extLst>
          </p:cNvPr>
          <p:cNvSpPr/>
          <p:nvPr/>
        </p:nvSpPr>
        <p:spPr>
          <a:xfrm>
            <a:off x="8983134" y="22944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F50050FC-0228-4E87-B3F3-8E7727ED4D17}"/>
              </a:ext>
            </a:extLst>
          </p:cNvPr>
          <p:cNvSpPr/>
          <p:nvPr/>
        </p:nvSpPr>
        <p:spPr>
          <a:xfrm>
            <a:off x="10066867" y="1549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F0FE06C4-5C8F-4EB1-8154-0874C80216A9}"/>
              </a:ext>
            </a:extLst>
          </p:cNvPr>
          <p:cNvSpPr/>
          <p:nvPr/>
        </p:nvSpPr>
        <p:spPr>
          <a:xfrm>
            <a:off x="10227734" y="2429934"/>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C86F38D-89C7-417F-BD12-166D65FEB57A}"/>
              </a:ext>
            </a:extLst>
          </p:cNvPr>
          <p:cNvSpPr txBox="1"/>
          <p:nvPr/>
        </p:nvSpPr>
        <p:spPr>
          <a:xfrm>
            <a:off x="390524" y="1340768"/>
            <a:ext cx="5633468" cy="115416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SST= Total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Total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SSR= Regression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Explained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SSE= Error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Unexplained variability</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54B0AB38-483B-45F8-B47D-F8741E6C005A}"/>
              </a:ext>
            </a:extLst>
          </p:cNvPr>
          <p:cNvSpPr/>
          <p:nvPr/>
        </p:nvSpPr>
        <p:spPr>
          <a:xfrm>
            <a:off x="756125" y="5126820"/>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A3D05A3-BA54-46D7-9691-2E1682B8C9DC}"/>
              </a:ext>
            </a:extLst>
          </p:cNvPr>
          <p:cNvSpPr txBox="1"/>
          <p:nvPr/>
        </p:nvSpPr>
        <p:spPr>
          <a:xfrm>
            <a:off x="1510350" y="5183284"/>
            <a:ext cx="438538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如果 </a:t>
            </a: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SSR=SST</a:t>
            </a: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，那麼回歸模型將捕捉到所有觀察到的變異性，代表模型完美預測</a:t>
            </a:r>
            <a:endParaRPr kumimoji="0" lang="zh-TW" altLang="en-US" sz="1400" b="1" i="1"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34" name="圖片 33">
            <a:extLst>
              <a:ext uri="{FF2B5EF4-FFF2-40B4-BE49-F238E27FC236}">
                <a16:creationId xmlns:a16="http://schemas.microsoft.com/office/drawing/2014/main" id="{6720E142-C92E-4084-8525-29D520212963}"/>
              </a:ext>
            </a:extLst>
          </p:cNvPr>
          <p:cNvPicPr>
            <a:picLocks noChangeAspect="1"/>
          </p:cNvPicPr>
          <p:nvPr/>
        </p:nvPicPr>
        <p:blipFill>
          <a:blip r:embed="rId6"/>
          <a:stretch>
            <a:fillRect/>
          </a:stretch>
        </p:blipFill>
        <p:spPr>
          <a:xfrm>
            <a:off x="912582" y="5310795"/>
            <a:ext cx="598012" cy="642694"/>
          </a:xfrm>
          <a:prstGeom prst="rect">
            <a:avLst/>
          </a:prstGeom>
        </p:spPr>
      </p:pic>
      <p:sp>
        <p:nvSpPr>
          <p:cNvPr id="37" name="文字方塊 36">
            <a:extLst>
              <a:ext uri="{FF2B5EF4-FFF2-40B4-BE49-F238E27FC236}">
                <a16:creationId xmlns:a16="http://schemas.microsoft.com/office/drawing/2014/main" id="{9D70FBD8-F7C4-442B-BCA4-5A17295877D7}"/>
              </a:ext>
            </a:extLst>
          </p:cNvPr>
          <p:cNvSpPr txBox="1"/>
          <p:nvPr/>
        </p:nvSpPr>
        <p:spPr>
          <a:xfrm>
            <a:off x="4591051" y="4529621"/>
            <a:ext cx="95461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組內變異</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2174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），或稱決定係數，或是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Goodness of fit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(GOF)</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是衡量線性回歸模型解釋數據變異程度的統計指標。它表示模型所捕捉到的因變數的變異量占總變異量的比例。</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平方的值範圍</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。值越接近</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，表示模型解釋的變異量越大，意味著模型的預測能力越強。一個</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平方值為</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則意味著模型根本不解釋任何變異。</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）對數據中的異常值較為敏感。異常值可能會導致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誤差增大，因此它可能高估或低估模型的實際預測能力。</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）主要用於評估線性回歸模型的擬合效果，並不適用於評估非線性模型或更複雜的關係。</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622563" y="4784020"/>
            <a:ext cx="3485321" cy="981780"/>
          </a:xfrm>
          <a:prstGeom prst="rect">
            <a:avLst/>
          </a:prstGeom>
        </p:spPr>
      </p:pic>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4018165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Adjusted 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調整決定係數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調整決定係數（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Adjusted 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）是決定係數（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This is because of Ordinary Least Squares: </a:t>
            </a:r>
            <a:r>
              <a:rPr kumimoji="0" lang="zh-TW" altLang="en-US"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𝑆𝑆</a:t>
            </a:r>
            <a:r>
              <a:rPr kumimoji="0" lang="en-US" altLang="zh-TW"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R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-&gt; Min</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452433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3C9A309D-8239-4911-BAC2-EE6FDE377BE3}"/>
              </a:ext>
            </a:extLst>
          </p:cNvPr>
          <p:cNvGrpSpPr/>
          <p:nvPr/>
        </p:nvGrpSpPr>
        <p:grpSpPr>
          <a:xfrm>
            <a:off x="5124090" y="1725285"/>
            <a:ext cx="4873925" cy="3060888"/>
            <a:chOff x="5068887" y="2203980"/>
            <a:chExt cx="5412846" cy="3206809"/>
          </a:xfrm>
        </p:grpSpPr>
        <p:pic>
          <p:nvPicPr>
            <p:cNvPr id="1032" name="Picture 8" descr="ANOVA">
              <a:extLst>
                <a:ext uri="{FF2B5EF4-FFF2-40B4-BE49-F238E27FC236}">
                  <a16:creationId xmlns:a16="http://schemas.microsoft.com/office/drawing/2014/main" id="{AD4197D5-BCE4-4211-9D2A-AD63C0786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755" y="3714750"/>
              <a:ext cx="4489978" cy="640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VA">
              <a:extLst>
                <a:ext uri="{FF2B5EF4-FFF2-40B4-BE49-F238E27FC236}">
                  <a16:creationId xmlns:a16="http://schemas.microsoft.com/office/drawing/2014/main" id="{CE16FB0D-E10A-48D8-841B-1BA589FC3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7" y="2203980"/>
              <a:ext cx="4447646" cy="626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OVA">
              <a:extLst>
                <a:ext uri="{FF2B5EF4-FFF2-40B4-BE49-F238E27FC236}">
                  <a16:creationId xmlns:a16="http://schemas.microsoft.com/office/drawing/2014/main" id="{5872D243-541B-46E4-8D29-471CC4986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522" y="2913063"/>
              <a:ext cx="3971618" cy="66833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AA7EC079-9E99-48CA-9D8E-9946C0DFD397}"/>
                </a:ext>
              </a:extLst>
            </p:cNvPr>
            <p:cNvPicPr>
              <a:picLocks noChangeAspect="1"/>
            </p:cNvPicPr>
            <p:nvPr/>
          </p:nvPicPr>
          <p:blipFill rotWithShape="1">
            <a:blip r:embed="rId5"/>
            <a:srcRect b="50723"/>
            <a:stretch/>
          </p:blipFill>
          <p:spPr>
            <a:xfrm>
              <a:off x="5872692" y="4542367"/>
              <a:ext cx="2864908" cy="452967"/>
            </a:xfrm>
            <a:prstGeom prst="rect">
              <a:avLst/>
            </a:prstGeom>
          </p:spPr>
        </p:pic>
        <p:pic>
          <p:nvPicPr>
            <p:cNvPr id="26" name="圖片 25">
              <a:extLst>
                <a:ext uri="{FF2B5EF4-FFF2-40B4-BE49-F238E27FC236}">
                  <a16:creationId xmlns:a16="http://schemas.microsoft.com/office/drawing/2014/main" id="{AC2F69CA-7E1F-4F14-B521-280E02BDE8EC}"/>
                </a:ext>
              </a:extLst>
            </p:cNvPr>
            <p:cNvPicPr>
              <a:picLocks noChangeAspect="1"/>
            </p:cNvPicPr>
            <p:nvPr/>
          </p:nvPicPr>
          <p:blipFill rotWithShape="1">
            <a:blip r:embed="rId5"/>
            <a:srcRect t="53883"/>
            <a:stretch/>
          </p:blipFill>
          <p:spPr>
            <a:xfrm>
              <a:off x="5931960" y="4986867"/>
              <a:ext cx="2864908" cy="423922"/>
            </a:xfrm>
            <a:prstGeom prst="rect">
              <a:avLst/>
            </a:prstGeom>
          </p:spPr>
        </p:pic>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ANOVA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變異數分析</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Analysis of Variance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0" name="圖片 19">
            <a:extLst>
              <a:ext uri="{FF2B5EF4-FFF2-40B4-BE49-F238E27FC236}">
                <a16:creationId xmlns:a16="http://schemas.microsoft.com/office/drawing/2014/main" id="{F8656D20-0725-45BA-ADDF-D93FAA1596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6086" y="2595366"/>
            <a:ext cx="3969182" cy="2313327"/>
          </a:xfrm>
          <a:prstGeom prst="rect">
            <a:avLst/>
          </a:prstGeom>
        </p:spPr>
      </p:pic>
      <p:pic>
        <p:nvPicPr>
          <p:cNvPr id="1034" name="Picture 10" descr="ANOVA">
            <a:extLst>
              <a:ext uri="{FF2B5EF4-FFF2-40B4-BE49-F238E27FC236}">
                <a16:creationId xmlns:a16="http://schemas.microsoft.com/office/drawing/2014/main" id="{9E68FD63-0498-4244-8BE4-47344F795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302" y="5008811"/>
            <a:ext cx="4246563" cy="131896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0C8D408D-B6D1-46AC-8D28-B2BB372F122E}"/>
              </a:ext>
            </a:extLst>
          </p:cNvPr>
          <p:cNvSpPr txBox="1"/>
          <p:nvPr/>
        </p:nvSpPr>
        <p:spPr>
          <a:xfrm>
            <a:off x="390524" y="1340768"/>
            <a:ext cx="5633468" cy="173893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方差分析（</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ANOVA</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）在有三個或更多組時使用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檢定來統計評估均值的相等性</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變異數分析驗之前提假設：</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 </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組母群體均為常態分布，且各組變異數相同。</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組中抽出的觀察值為獨立，不相互影響。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29" name="直線接點 28">
            <a:extLst>
              <a:ext uri="{FF2B5EF4-FFF2-40B4-BE49-F238E27FC236}">
                <a16:creationId xmlns:a16="http://schemas.microsoft.com/office/drawing/2014/main" id="{2BCBE9DE-BB89-43C5-AEF7-A73594D01440}"/>
              </a:ext>
            </a:extLst>
          </p:cNvPr>
          <p:cNvCxnSpPr/>
          <p:nvPr/>
        </p:nvCxnSpPr>
        <p:spPr>
          <a:xfrm>
            <a:off x="821267" y="4419600"/>
            <a:ext cx="4360333" cy="0"/>
          </a:xfrm>
          <a:prstGeom prst="line">
            <a:avLst/>
          </a:prstGeom>
          <a:ln w="38100">
            <a:solidFill>
              <a:schemeClr val="accent6">
                <a:lumMod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D780408-0635-41D7-8493-741A7F8AF30A}"/>
              </a:ext>
            </a:extLst>
          </p:cNvPr>
          <p:cNvSpPr/>
          <p:nvPr/>
        </p:nvSpPr>
        <p:spPr>
          <a:xfrm>
            <a:off x="5867879" y="5274587"/>
            <a:ext cx="6096000" cy="1015663"/>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組內離均差平方和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(SSW)</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亦稱「機差平方和」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sum of squares, SSE)</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en-US" altLang="zh-TW" sz="1200" b="0" i="0" u="none" strike="noStrike" kern="1200" cap="none" spc="0" normalizeH="0" baseline="-25000" noProof="0" dirty="0">
                <a:ln>
                  <a:noFill/>
                </a:ln>
                <a:solidFill>
                  <a:srgbClr val="0070C0"/>
                </a:solidFill>
                <a:effectLst/>
                <a:uLnTx/>
                <a:uFillTx/>
                <a:latin typeface="Georgia" panose="02040502050405020303" pitchFamily="18" charset="0"/>
                <a:ea typeface="新細明體" panose="02020500000000000000" pitchFamily="18" charset="-120"/>
                <a:cs typeface="+mn-cs"/>
              </a:rPr>
              <a:t>2,12</a:t>
            </a:r>
            <a:r>
              <a:rPr kumimoji="0" lang="en-US" altLang="zh-TW" sz="1200" b="0" i="0" u="none" strike="noStrike" kern="1200" cap="none" spc="0" normalizeH="0" baseline="-25000" noProof="0" dirty="0">
                <a:ln>
                  <a:noFill/>
                </a:ln>
                <a:solidFill>
                  <a:srgbClr val="000000"/>
                </a:solidFill>
                <a:effectLst/>
                <a:uLnTx/>
                <a:uFillTx/>
                <a:latin typeface="Georgia" panose="02040502050405020303" pitchFamily="18" charset="0"/>
                <a:ea typeface="新細明體" panose="02020500000000000000" pitchFamily="18" charset="-120"/>
                <a:cs typeface="+mn-cs"/>
              </a:rPr>
              <a:t>, .95</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，表示：檢定母群體組數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 =3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且取樣本總數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N =15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之變異數分析，要求顯著水準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α = .05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時，</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之臨界值；</a:t>
            </a:r>
            <a:b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當</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，可判定拒絕「各組母群體平均數完全相同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」之虛無假設。</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32C5477-F10D-4566-8201-F867C3466E0B}"/>
              </a:ext>
            </a:extLst>
          </p:cNvPr>
          <p:cNvSpPr txBox="1"/>
          <p:nvPr/>
        </p:nvSpPr>
        <p:spPr>
          <a:xfrm>
            <a:off x="319976" y="4497397"/>
            <a:ext cx="21451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沒差別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虛無假設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H1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有差別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對立假設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p:txBody>
      </p:sp>
      <p:pic>
        <p:nvPicPr>
          <p:cNvPr id="1038" name="Picture 14" descr="F-table - Statistics By Jim">
            <a:extLst>
              <a:ext uri="{FF2B5EF4-FFF2-40B4-BE49-F238E27FC236}">
                <a16:creationId xmlns:a16="http://schemas.microsoft.com/office/drawing/2014/main" id="{B8D4AFBA-0121-43C4-B061-C4BDA0F38B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083" y="3737632"/>
            <a:ext cx="2176732" cy="145115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圓角 40">
            <a:extLst>
              <a:ext uri="{FF2B5EF4-FFF2-40B4-BE49-F238E27FC236}">
                <a16:creationId xmlns:a16="http://schemas.microsoft.com/office/drawing/2014/main" id="{DEFA1466-AB0B-43CE-A1E1-E070EDA71BF5}"/>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733005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線性回歸的假設前提，與機器學習套模仔的差別就看這了，特別重要</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前提假設</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線性關係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與每一個預測變量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之間存在線性關係。換句話說，</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可以通過將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們相加（每個乘以一個常數）來預測。這就像用直尺在紙上畫點然後拉直線一樣簡單。</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同質性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(Homoscedasticity)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隨著預測變量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的改變，目標變量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的變異（散佈的寬度）是恆定的。想像一下，不管我們擲多遠的骰子，擲到每一個數字的機率都是一樣的。</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多變量正態性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(Multivariate Normality)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回歸分析中的誤差（實際觀察值與預測值之間的差異）應該呈正態分佈。大多數的誤差應該集中在零附近，只有少數是大的正數或負數。</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獨立性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(Independence)</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假設每一次的觀察（或數據點）都是獨立的，不會互相影響。就像你每次擲骰子，前一次的結果不會影響下一次。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無多重共線性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(Lack of Multicollinearity)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模型中的預測變量彼此之間不應該是高度相關的。如果你有兩個幾乎一樣的預測變量，那麼就很難分辨它們對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的影響是獨立的還是相互影響的。</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異常值檢查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(The Outlier Check)</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766610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42424"/>
                </a:solidFill>
                <a:effectLst/>
                <a:highlight>
                  <a:srgbClr val="FFFFFF"/>
                </a:highlight>
                <a:uLnTx/>
                <a:uFillTx/>
                <a:latin typeface="sohne"/>
                <a:ea typeface="新細明體" panose="02020500000000000000" pitchFamily="18" charset="-120"/>
                <a:cs typeface="+mn-cs"/>
              </a:rPr>
              <a:t>Feature Scaling: When Should You Use Standardization and Normalization</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hlinkClick r:id="rId2"/>
              </a:rPr>
              <a:t>https://python.plainenglish.io/feature-scaling-when-should-you-use-standardization-and-normalization-ea2eabb4a1d5</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75147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extLst/>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Lasso &amp; Ridge Regression </a:t>
            </a:r>
            <a:r>
              <a:rPr lang="en-US" altLang="zh-TW" sz="3200" spc="0" dirty="0">
                <a:solidFill>
                  <a:srgbClr val="D8D8D8">
                    <a:lumMod val="10000"/>
                  </a:srgbClr>
                </a:solidFill>
                <a:latin typeface="微軟正黑體" panose="020B0604030504040204" pitchFamily="34" charset="-120"/>
                <a:ea typeface="微軟正黑體" panose="020B0604030504040204" pitchFamily="34" charset="-120"/>
              </a:rPr>
              <a:t>introduction</a:t>
            </a: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p>
        </p:txBody>
      </p:sp>
      <p:cxnSp>
        <p:nvCxnSpPr>
          <p:cNvPr id="4" name="直線接點 3">
            <a:extLst>
              <a:ext uri="{FF2B5EF4-FFF2-40B4-BE49-F238E27FC236}">
                <a16:creationId xmlns:a16="http://schemas.microsoft.com/office/drawing/2014/main" id="{D30CCBB5-96B9-4177-B44C-9E795D2A1BD1}"/>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38607F6-AF85-4B31-A139-BDE92FBDDEB0}"/>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53981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21698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4" name="Picture 2" descr="https://images.datacamp.com/image/upload/v1648205671/image17_ryqgum.png">
            <a:extLst>
              <a:ext uri="{FF2B5EF4-FFF2-40B4-BE49-F238E27FC236}">
                <a16:creationId xmlns:a16="http://schemas.microsoft.com/office/drawing/2014/main" id="{AD0EFEA4-5EA0-4CB7-8A77-B94E19A9C4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5157" y="2303524"/>
            <a:ext cx="29527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79" y="33178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E2357E2-726C-47B8-A2B8-442AEEB0BA87}"/>
              </a:ext>
            </a:extLst>
          </p:cNvPr>
          <p:cNvSpPr/>
          <p:nvPr/>
        </p:nvSpPr>
        <p:spPr>
          <a:xfrm>
            <a:off x="3295291" y="2286000"/>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CA94DD5-77CC-45F0-B0B2-F8E3F18525E0}"/>
              </a:ext>
            </a:extLst>
          </p:cNvPr>
          <p:cNvSpPr/>
          <p:nvPr/>
        </p:nvSpPr>
        <p:spPr>
          <a:xfrm>
            <a:off x="3338421" y="3355676"/>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 name="圖片 18">
            <a:extLst>
              <a:ext uri="{FF2B5EF4-FFF2-40B4-BE49-F238E27FC236}">
                <a16:creationId xmlns:a16="http://schemas.microsoft.com/office/drawing/2014/main" id="{A2FE85C0-9C49-45B6-BFFB-99E428240E6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70299" y="2334886"/>
            <a:ext cx="1709079" cy="416940"/>
          </a:xfrm>
          <a:prstGeom prst="rect">
            <a:avLst/>
          </a:prstGeom>
        </p:spPr>
      </p:pic>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161675" y="3429575"/>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3936953"/>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31F577F2-3905-4A06-8E0B-904F3C83F83E}"/>
              </a:ext>
            </a:extLst>
          </p:cNvPr>
          <p:cNvSpPr txBox="1"/>
          <p:nvPr/>
        </p:nvSpPr>
        <p:spPr>
          <a:xfrm>
            <a:off x="3473454" y="2040419"/>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1BB60FA6-71CA-4E9E-B714-3F9E1EF1D5EE}"/>
              </a:ext>
            </a:extLst>
          </p:cNvPr>
          <p:cNvGrpSpPr/>
          <p:nvPr/>
        </p:nvGrpSpPr>
        <p:grpSpPr>
          <a:xfrm>
            <a:off x="6383868" y="1625602"/>
            <a:ext cx="5657110" cy="4054354"/>
            <a:chOff x="5339752" y="1529545"/>
            <a:chExt cx="6659593" cy="4821635"/>
          </a:xfrm>
        </p:grpSpPr>
        <p:pic>
          <p:nvPicPr>
            <p:cNvPr id="3078" name="Picture 6" descr="Ridge and Lasso Regression - Comparative Study | FavTutor">
              <a:extLst>
                <a:ext uri="{FF2B5EF4-FFF2-40B4-BE49-F238E27FC236}">
                  <a16:creationId xmlns:a16="http://schemas.microsoft.com/office/drawing/2014/main" id="{8FCF98ED-147C-43C7-B962-FB2E7FF8AF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9752" y="1529545"/>
              <a:ext cx="6659593" cy="475685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00A393DD-7C37-4B9F-BDD9-C2FACB6322E2}"/>
                </a:ext>
              </a:extLst>
            </p:cNvPr>
            <p:cNvSpPr/>
            <p:nvPr/>
          </p:nvSpPr>
          <p:spPr>
            <a:xfrm>
              <a:off x="9432142" y="5869002"/>
              <a:ext cx="1515318"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L2 norm</a:t>
              </a:r>
            </a:p>
          </p:txBody>
        </p:sp>
        <p:sp>
          <p:nvSpPr>
            <p:cNvPr id="23" name="矩形 22">
              <a:extLst>
                <a:ext uri="{FF2B5EF4-FFF2-40B4-BE49-F238E27FC236}">
                  <a16:creationId xmlns:a16="http://schemas.microsoft.com/office/drawing/2014/main" id="{0F3687ED-BE27-487C-A89C-E3E7EFC2ED07}"/>
                </a:ext>
              </a:extLst>
            </p:cNvPr>
            <p:cNvSpPr/>
            <p:nvPr/>
          </p:nvSpPr>
          <p:spPr>
            <a:xfrm>
              <a:off x="6300182" y="5843601"/>
              <a:ext cx="1474901"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L1 norm</a:t>
              </a:r>
            </a:p>
          </p:txBody>
        </p:sp>
      </p:grpSp>
    </p:spTree>
    <p:extLst>
      <p:ext uri="{BB962C8B-B14F-4D97-AF65-F5344CB8AC3E}">
        <p14:creationId xmlns:p14="http://schemas.microsoft.com/office/powerpoint/2010/main" val="1899413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dirty="0"/>
              <a:t>Lagrange Multiplier</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79" y="2188295"/>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2CA94DD5-77CC-45F0-B0B2-F8E3F18525E0}"/>
              </a:ext>
            </a:extLst>
          </p:cNvPr>
          <p:cNvSpPr/>
          <p:nvPr/>
        </p:nvSpPr>
        <p:spPr>
          <a:xfrm>
            <a:off x="3338421" y="2226123"/>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1675" y="2300022"/>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2807400"/>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476B438E-2AF6-44B1-8071-BED6F996C44F}"/>
              </a:ext>
            </a:extLst>
          </p:cNvPr>
          <p:cNvPicPr>
            <a:picLocks noChangeAspect="1"/>
          </p:cNvPicPr>
          <p:nvPr/>
        </p:nvPicPr>
        <p:blipFill>
          <a:blip r:embed="rId5"/>
          <a:stretch>
            <a:fillRect/>
          </a:stretch>
        </p:blipFill>
        <p:spPr>
          <a:xfrm>
            <a:off x="1873778" y="3206902"/>
            <a:ext cx="2630488" cy="1945125"/>
          </a:xfrm>
          <a:prstGeom prst="rect">
            <a:avLst/>
          </a:prstGeom>
        </p:spPr>
      </p:pic>
      <p:pic>
        <p:nvPicPr>
          <p:cNvPr id="3082" name="Picture 10" descr="https://explained.ai/regularization/images/ESL_reg.png">
            <a:extLst>
              <a:ext uri="{FF2B5EF4-FFF2-40B4-BE49-F238E27FC236}">
                <a16:creationId xmlns:a16="http://schemas.microsoft.com/office/drawing/2014/main" id="{D80A5D71-1A6A-4D6C-B3F3-6721031B1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71" y="3241736"/>
            <a:ext cx="1601047"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接點: 肘形 32">
            <a:extLst>
              <a:ext uri="{FF2B5EF4-FFF2-40B4-BE49-F238E27FC236}">
                <a16:creationId xmlns:a16="http://schemas.microsoft.com/office/drawing/2014/main" id="{5B47078C-9F4D-4E83-ABD2-5A81EAD2652F}"/>
              </a:ext>
            </a:extLst>
          </p:cNvPr>
          <p:cNvCxnSpPr>
            <a:cxnSpLocks/>
          </p:cNvCxnSpPr>
          <p:nvPr/>
        </p:nvCxnSpPr>
        <p:spPr>
          <a:xfrm>
            <a:off x="1684866" y="3665070"/>
            <a:ext cx="2023534" cy="228600"/>
          </a:xfrm>
          <a:prstGeom prst="bentConnector3">
            <a:avLst>
              <a:gd name="adj1" fmla="val 100210"/>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接點: 肘形 44">
            <a:extLst>
              <a:ext uri="{FF2B5EF4-FFF2-40B4-BE49-F238E27FC236}">
                <a16:creationId xmlns:a16="http://schemas.microsoft.com/office/drawing/2014/main" id="{2FC534E7-7EAB-4E8D-9A7E-49C9F13BD236}"/>
              </a:ext>
            </a:extLst>
          </p:cNvPr>
          <p:cNvCxnSpPr>
            <a:cxnSpLocks/>
          </p:cNvCxnSpPr>
          <p:nvPr/>
        </p:nvCxnSpPr>
        <p:spPr>
          <a:xfrm flipV="1">
            <a:off x="931333" y="4096870"/>
            <a:ext cx="2243667" cy="643468"/>
          </a:xfrm>
          <a:prstGeom prst="bentConnector3">
            <a:avLst>
              <a:gd name="adj1" fmla="val 100189"/>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3084" name="Picture 12" descr="https://explained.ai/regularization/images/lagrange-animation.gif">
            <a:extLst>
              <a:ext uri="{FF2B5EF4-FFF2-40B4-BE49-F238E27FC236}">
                <a16:creationId xmlns:a16="http://schemas.microsoft.com/office/drawing/2014/main" id="{FFD682FA-6A8B-4EC7-B649-D2FAA5127BB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262968" y="3250203"/>
            <a:ext cx="2523614" cy="186266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3E3BD0D-BCCA-4413-83FC-9C0D96248CFC}"/>
              </a:ext>
            </a:extLst>
          </p:cNvPr>
          <p:cNvPicPr>
            <a:picLocks noChangeAspect="1"/>
          </p:cNvPicPr>
          <p:nvPr/>
        </p:nvPicPr>
        <p:blipFill rotWithShape="1">
          <a:blip r:embed="rId8"/>
          <a:srcRect t="1119"/>
          <a:stretch/>
        </p:blipFill>
        <p:spPr>
          <a:xfrm>
            <a:off x="7302048" y="1963271"/>
            <a:ext cx="3791479" cy="3636004"/>
          </a:xfrm>
          <a:prstGeom prst="rect">
            <a:avLst/>
          </a:prstGeom>
        </p:spPr>
      </p:pic>
      <p:pic>
        <p:nvPicPr>
          <p:cNvPr id="6" name="圖片 5">
            <a:extLst>
              <a:ext uri="{FF2B5EF4-FFF2-40B4-BE49-F238E27FC236}">
                <a16:creationId xmlns:a16="http://schemas.microsoft.com/office/drawing/2014/main" id="{6000B81C-7EB9-4C41-8655-346F72F30CE7}"/>
              </a:ext>
            </a:extLst>
          </p:cNvPr>
          <p:cNvPicPr>
            <a:picLocks noChangeAspect="1"/>
          </p:cNvPicPr>
          <p:nvPr/>
        </p:nvPicPr>
        <p:blipFill>
          <a:blip r:embed="rId9">
            <a:grayscl/>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9847718" y="5349687"/>
            <a:ext cx="246540" cy="308176"/>
          </a:xfrm>
          <a:prstGeom prst="rect">
            <a:avLst/>
          </a:prstGeom>
        </p:spPr>
      </p:pic>
      <p:sp>
        <p:nvSpPr>
          <p:cNvPr id="8" name="矩形 7">
            <a:extLst>
              <a:ext uri="{FF2B5EF4-FFF2-40B4-BE49-F238E27FC236}">
                <a16:creationId xmlns:a16="http://schemas.microsoft.com/office/drawing/2014/main" id="{7E366948-45BE-4552-98EE-AB53F682D121}"/>
              </a:ext>
            </a:extLst>
          </p:cNvPr>
          <p:cNvSpPr/>
          <p:nvPr/>
        </p:nvSpPr>
        <p:spPr>
          <a:xfrm>
            <a:off x="206188" y="5532148"/>
            <a:ext cx="6849036" cy="646331"/>
          </a:xfrm>
          <a:prstGeom prst="rect">
            <a:avLst/>
          </a:prstGeom>
          <a:solidFill>
            <a:srgbClr val="FFC000"/>
          </a:solidFill>
        </p:spPr>
        <p:txBody>
          <a:bodyPr wrap="square">
            <a:spAutoFit/>
          </a:bodyPr>
          <a:lstStyle/>
          <a:p>
            <a:r>
              <a:rPr lang="en-US" altLang="zh-TW" sz="1200" b="1" dirty="0">
                <a:solidFill>
                  <a:schemeClr val="accent6">
                    <a:lumMod val="10000"/>
                  </a:schemeClr>
                </a:solidFill>
              </a:rPr>
              <a:t>λ=0</a:t>
            </a:r>
            <a:r>
              <a:rPr lang="zh-TW" altLang="en-US" sz="1200" dirty="0">
                <a:solidFill>
                  <a:schemeClr val="accent6">
                    <a:lumMod val="10000"/>
                  </a:schemeClr>
                </a:solidFill>
              </a:rPr>
              <a:t>：表示重定義的損失函數</a:t>
            </a:r>
            <a:r>
              <a:rPr lang="en-US" altLang="zh-TW" sz="1200" dirty="0" err="1">
                <a:solidFill>
                  <a:schemeClr val="accent6">
                    <a:lumMod val="10000"/>
                  </a:schemeClr>
                </a:solidFill>
              </a:rPr>
              <a:t>LRe</a:t>
            </a:r>
            <a:r>
              <a:rPr lang="en-US" altLang="zh-TW" sz="1200" dirty="0">
                <a:solidFill>
                  <a:schemeClr val="accent6">
                    <a:lumMod val="10000"/>
                  </a:schemeClr>
                </a:solidFill>
              </a:rPr>
              <a:t> = </a:t>
            </a:r>
            <a:r>
              <a:rPr lang="zh-TW" altLang="en-US" sz="1200" dirty="0">
                <a:solidFill>
                  <a:schemeClr val="accent6">
                    <a:lumMod val="10000"/>
                  </a:schemeClr>
                </a:solidFill>
              </a:rPr>
              <a:t>原本的無限制損失函數</a:t>
            </a:r>
            <a:r>
              <a:rPr lang="en-US" altLang="zh-TW" sz="1200" dirty="0">
                <a:solidFill>
                  <a:schemeClr val="accent6">
                    <a:lumMod val="10000"/>
                  </a:schemeClr>
                </a:solidFill>
              </a:rPr>
              <a:t>L</a:t>
            </a:r>
            <a:r>
              <a:rPr lang="zh-TW" altLang="en-US" sz="1200" dirty="0">
                <a:solidFill>
                  <a:schemeClr val="accent6">
                    <a:lumMod val="10000"/>
                  </a:schemeClr>
                </a:solidFill>
              </a:rPr>
              <a:t>， 易產生</a:t>
            </a:r>
            <a:r>
              <a:rPr lang="en-US" altLang="zh-TW" sz="1200" dirty="0">
                <a:solidFill>
                  <a:schemeClr val="accent6">
                    <a:lumMod val="10000"/>
                  </a:schemeClr>
                </a:solidFill>
              </a:rPr>
              <a:t>Over Fitting</a:t>
            </a:r>
            <a:r>
              <a:rPr lang="zh-TW" altLang="en-US" sz="1200" dirty="0">
                <a:solidFill>
                  <a:schemeClr val="accent6">
                    <a:lumMod val="10000"/>
                  </a:schemeClr>
                </a:solidFill>
              </a:rPr>
              <a:t>。 </a:t>
            </a:r>
            <a:endParaRPr lang="en-US" altLang="zh-TW" sz="1200" dirty="0">
              <a:solidFill>
                <a:schemeClr val="accent6">
                  <a:lumMod val="10000"/>
                </a:schemeClr>
              </a:solidFill>
            </a:endParaRPr>
          </a:p>
          <a:p>
            <a:r>
              <a:rPr lang="en-US" altLang="zh-TW" sz="1200" b="1" dirty="0">
                <a:solidFill>
                  <a:schemeClr val="accent6">
                    <a:lumMod val="10000"/>
                  </a:schemeClr>
                </a:solidFill>
              </a:rPr>
              <a:t>λ&gt;0</a:t>
            </a:r>
            <a:r>
              <a:rPr lang="zh-TW" altLang="en-US" sz="1200" dirty="0">
                <a:solidFill>
                  <a:schemeClr val="accent6">
                    <a:lumMod val="10000"/>
                  </a:schemeClr>
                </a:solidFill>
              </a:rPr>
              <a:t>：當</a:t>
            </a:r>
            <a:r>
              <a:rPr lang="en-US" altLang="zh-TW" sz="1200" dirty="0">
                <a:solidFill>
                  <a:schemeClr val="accent6">
                    <a:lumMod val="10000"/>
                  </a:schemeClr>
                </a:solidFill>
              </a:rPr>
              <a:t>λ</a:t>
            </a:r>
            <a:r>
              <a:rPr lang="zh-TW" altLang="en-US" sz="1200" dirty="0">
                <a:solidFill>
                  <a:schemeClr val="accent6">
                    <a:lumMod val="10000"/>
                  </a:schemeClr>
                </a:solidFill>
              </a:rPr>
              <a:t>愈大，表示對參數的限縮愈大 </a:t>
            </a:r>
            <a:r>
              <a:rPr lang="en-US" altLang="zh-TW" sz="1200" dirty="0">
                <a:solidFill>
                  <a:schemeClr val="accent6">
                    <a:lumMod val="10000"/>
                  </a:schemeClr>
                </a:solidFill>
              </a:rPr>
              <a:t>(</a:t>
            </a:r>
            <a:r>
              <a:rPr lang="zh-TW" altLang="en-US" sz="1200" dirty="0">
                <a:solidFill>
                  <a:schemeClr val="accent6">
                    <a:lumMod val="10000"/>
                  </a:schemeClr>
                </a:solidFill>
              </a:rPr>
              <a:t>即：參數要愈小，才能 得到小的</a:t>
            </a:r>
            <a:r>
              <a:rPr lang="en-US" altLang="zh-TW" sz="1200" dirty="0">
                <a:solidFill>
                  <a:schemeClr val="accent6">
                    <a:lumMod val="10000"/>
                  </a:schemeClr>
                </a:solidFill>
              </a:rPr>
              <a:t>L)</a:t>
            </a:r>
            <a:r>
              <a:rPr lang="zh-TW" altLang="en-US" sz="1200" dirty="0">
                <a:solidFill>
                  <a:schemeClr val="accent6">
                    <a:lumMod val="10000"/>
                  </a:schemeClr>
                </a:solidFill>
              </a:rPr>
              <a:t>。然而</a:t>
            </a:r>
            <a:r>
              <a:rPr lang="en-US" altLang="zh-TW" sz="1200" dirty="0">
                <a:solidFill>
                  <a:schemeClr val="accent6">
                    <a:lumMod val="10000"/>
                  </a:schemeClr>
                </a:solidFill>
              </a:rPr>
              <a:t>λ</a:t>
            </a:r>
            <a:r>
              <a:rPr lang="zh-TW" altLang="en-US" sz="1200" dirty="0">
                <a:solidFill>
                  <a:schemeClr val="accent6">
                    <a:lumMod val="10000"/>
                  </a:schemeClr>
                </a:solidFill>
              </a:rPr>
              <a:t>過大會使得訓練後的數學模型無法適當表示 訓練資料，更無法表示測試資料，易產生</a:t>
            </a:r>
            <a:r>
              <a:rPr lang="en-US" altLang="zh-TW" sz="1200" dirty="0">
                <a:solidFill>
                  <a:schemeClr val="accent6">
                    <a:lumMod val="10000"/>
                  </a:schemeClr>
                </a:solidFill>
              </a:rPr>
              <a:t>Under Fitting</a:t>
            </a:r>
            <a:r>
              <a:rPr lang="zh-TW" altLang="en-US" sz="1200" dirty="0">
                <a:solidFill>
                  <a:schemeClr val="accent6">
                    <a:lumMod val="10000"/>
                  </a:schemeClr>
                </a:solidFill>
              </a:rPr>
              <a:t>。 </a:t>
            </a:r>
          </a:p>
        </p:txBody>
      </p:sp>
      <p:sp>
        <p:nvSpPr>
          <p:cNvPr id="10" name="矩形 9">
            <a:extLst>
              <a:ext uri="{FF2B5EF4-FFF2-40B4-BE49-F238E27FC236}">
                <a16:creationId xmlns:a16="http://schemas.microsoft.com/office/drawing/2014/main" id="{43EE0948-EE02-4396-8507-AB88D8A94E49}"/>
              </a:ext>
            </a:extLst>
          </p:cNvPr>
          <p:cNvSpPr/>
          <p:nvPr/>
        </p:nvSpPr>
        <p:spPr>
          <a:xfrm>
            <a:off x="4966382" y="5126922"/>
            <a:ext cx="1233030" cy="276999"/>
          </a:xfrm>
          <a:prstGeom prst="rect">
            <a:avLst/>
          </a:prstGeom>
        </p:spPr>
        <p:txBody>
          <a:bodyPr wrap="non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λ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影響懲罰強度</a:t>
            </a:r>
          </a:p>
        </p:txBody>
      </p:sp>
    </p:spTree>
    <p:extLst>
      <p:ext uri="{BB962C8B-B14F-4D97-AF65-F5344CB8AC3E}">
        <p14:creationId xmlns:p14="http://schemas.microsoft.com/office/powerpoint/2010/main" val="1235251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s://images.datacamp.com/image/upload/v1648205671/image17_ryqgum.png">
            <a:extLst>
              <a:ext uri="{FF2B5EF4-FFF2-40B4-BE49-F238E27FC236}">
                <a16:creationId xmlns:a16="http://schemas.microsoft.com/office/drawing/2014/main" id="{EDB13F68-E39A-4795-B667-6EF80CB7BD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50690" y="5139857"/>
            <a:ext cx="295275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 reduction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想要控制數學模型的訓練，以避免其過度貼近訓練資料， 則設計損失函數</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L</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時，需要對參數下限制條件</a:t>
            </a: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7" name="圖片 26">
            <a:extLst>
              <a:ext uri="{FF2B5EF4-FFF2-40B4-BE49-F238E27FC236}">
                <a16:creationId xmlns:a16="http://schemas.microsoft.com/office/drawing/2014/main" id="{31045A04-6EDF-4D5A-B018-8E87595B09A8}"/>
              </a:ext>
            </a:extLst>
          </p:cNvPr>
          <p:cNvPicPr>
            <a:picLocks noChangeAspect="1"/>
          </p:cNvPicPr>
          <p:nvPr/>
        </p:nvPicPr>
        <p:blipFill>
          <a:blip r:embed="rId4"/>
          <a:stretch>
            <a:fillRect/>
          </a:stretch>
        </p:blipFill>
        <p:spPr>
          <a:xfrm>
            <a:off x="6394450" y="2142888"/>
            <a:ext cx="4772927" cy="2945578"/>
          </a:xfrm>
          <a:prstGeom prst="rect">
            <a:avLst/>
          </a:prstGeom>
        </p:spPr>
      </p:pic>
      <p:pic>
        <p:nvPicPr>
          <p:cNvPr id="29" name="圖片 28">
            <a:extLst>
              <a:ext uri="{FF2B5EF4-FFF2-40B4-BE49-F238E27FC236}">
                <a16:creationId xmlns:a16="http://schemas.microsoft.com/office/drawing/2014/main" id="{A2A0BF54-05FE-4E3C-BBB6-EA2C4E36C16B}"/>
              </a:ext>
            </a:extLst>
          </p:cNvPr>
          <p:cNvPicPr>
            <a:picLocks noChangeAspect="1"/>
          </p:cNvPicPr>
          <p:nvPr/>
        </p:nvPicPr>
        <p:blipFill>
          <a:blip r:embed="rId5"/>
          <a:stretch>
            <a:fillRect/>
          </a:stretch>
        </p:blipFill>
        <p:spPr>
          <a:xfrm>
            <a:off x="620182" y="2226733"/>
            <a:ext cx="4568469" cy="2819399"/>
          </a:xfrm>
          <a:prstGeom prst="rect">
            <a:avLst/>
          </a:prstGeom>
        </p:spPr>
      </p:pic>
      <p:sp>
        <p:nvSpPr>
          <p:cNvPr id="4" name="矩形 3">
            <a:extLst>
              <a:ext uri="{FF2B5EF4-FFF2-40B4-BE49-F238E27FC236}">
                <a16:creationId xmlns:a16="http://schemas.microsoft.com/office/drawing/2014/main" id="{24D743FD-ACA7-46E2-BF22-4E3D48F9ABBD}"/>
              </a:ext>
            </a:extLst>
          </p:cNvPr>
          <p:cNvSpPr/>
          <p:nvPr/>
        </p:nvSpPr>
        <p:spPr>
          <a:xfrm>
            <a:off x="6563652" y="1373201"/>
            <a:ext cx="4320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feature coefficients </a:t>
            </a:r>
          </a:p>
        </p:txBody>
      </p:sp>
      <p:sp>
        <p:nvSpPr>
          <p:cNvPr id="5" name="矩形 4">
            <a:extLst>
              <a:ext uri="{FF2B5EF4-FFF2-40B4-BE49-F238E27FC236}">
                <a16:creationId xmlns:a16="http://schemas.microsoft.com/office/drawing/2014/main" id="{F65892B9-0B91-4962-8CFB-DDBF18F70741}"/>
              </a:ext>
            </a:extLst>
          </p:cNvPr>
          <p:cNvSpPr/>
          <p:nvPr/>
        </p:nvSpPr>
        <p:spPr>
          <a:xfrm>
            <a:off x="819485" y="1364734"/>
            <a:ext cx="4360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feature coefficients </a:t>
            </a:r>
          </a:p>
        </p:txBody>
      </p:sp>
      <p:pic>
        <p:nvPicPr>
          <p:cNvPr id="32" name="Picture 4" descr="https://images.datacamp.com/image/upload/v1648205671/image13_ftroyj.png">
            <a:extLst>
              <a:ext uri="{FF2B5EF4-FFF2-40B4-BE49-F238E27FC236}">
                <a16:creationId xmlns:a16="http://schemas.microsoft.com/office/drawing/2014/main" id="{3F058EFB-973B-4B12-8BF0-4D9E29305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978" y="51466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06153820-31DE-46DB-9299-D701BE155EAE}"/>
              </a:ext>
            </a:extLst>
          </p:cNvPr>
          <p:cNvSpPr/>
          <p:nvPr/>
        </p:nvSpPr>
        <p:spPr>
          <a:xfrm>
            <a:off x="1863147" y="5850321"/>
            <a:ext cx="2150053" cy="27699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6" name="矩形 35">
            <a:extLst>
              <a:ext uri="{FF2B5EF4-FFF2-40B4-BE49-F238E27FC236}">
                <a16:creationId xmlns:a16="http://schemas.microsoft.com/office/drawing/2014/main" id="{9CE06399-6489-4765-9503-16F356BC4C89}"/>
              </a:ext>
            </a:extLst>
          </p:cNvPr>
          <p:cNvSpPr/>
          <p:nvPr/>
        </p:nvSpPr>
        <p:spPr>
          <a:xfrm>
            <a:off x="8043814" y="5850321"/>
            <a:ext cx="2150053"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越大，係數越接近零，懲罰效果明顯</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2" name="矩形 1">
            <a:extLst>
              <a:ext uri="{FF2B5EF4-FFF2-40B4-BE49-F238E27FC236}">
                <a16:creationId xmlns:a16="http://schemas.microsoft.com/office/drawing/2014/main" id="{1BD323D9-1DF1-4C7B-8057-65D86C88B9C1}"/>
              </a:ext>
            </a:extLst>
          </p:cNvPr>
          <p:cNvSpPr/>
          <p:nvPr/>
        </p:nvSpPr>
        <p:spPr>
          <a:xfrm>
            <a:off x="7738208" y="1666546"/>
            <a:ext cx="2212465" cy="276999"/>
          </a:xfrm>
          <a:prstGeom prst="rect">
            <a:avLst/>
          </a:prstGeom>
        </p:spPr>
        <p:txBody>
          <a:bodyPr wrap="none">
            <a:spAutoFit/>
          </a:bodyPr>
          <a:lstStyle/>
          <a:p>
            <a:r>
              <a:rPr lang="en-US" altLang="zh-TW" sz="1200" dirty="0">
                <a:solidFill>
                  <a:schemeClr val="accent6">
                    <a:lumMod val="10000"/>
                  </a:schemeClr>
                </a:solidFill>
              </a:rPr>
              <a:t>Sparsity(</a:t>
            </a:r>
            <a:r>
              <a:rPr lang="zh-TW" altLang="en-US" sz="1200" dirty="0">
                <a:solidFill>
                  <a:schemeClr val="accent6">
                    <a:lumMod val="10000"/>
                  </a:schemeClr>
                </a:solidFill>
              </a:rPr>
              <a:t>稀疏</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
        <p:nvSpPr>
          <p:cNvPr id="6" name="矩形 5">
            <a:extLst>
              <a:ext uri="{FF2B5EF4-FFF2-40B4-BE49-F238E27FC236}">
                <a16:creationId xmlns:a16="http://schemas.microsoft.com/office/drawing/2014/main" id="{902F13E8-6B78-42DB-B274-179C69B5D7AF}"/>
              </a:ext>
            </a:extLst>
          </p:cNvPr>
          <p:cNvSpPr/>
          <p:nvPr/>
        </p:nvSpPr>
        <p:spPr>
          <a:xfrm>
            <a:off x="1514609" y="1720334"/>
            <a:ext cx="3015569" cy="276999"/>
          </a:xfrm>
          <a:prstGeom prst="rect">
            <a:avLst/>
          </a:prstGeom>
        </p:spPr>
        <p:txBody>
          <a:bodyPr wrap="none">
            <a:spAutoFit/>
          </a:bodyPr>
          <a:lstStyle/>
          <a:p>
            <a:r>
              <a:rPr lang="en-US" altLang="zh-TW" sz="1200" dirty="0">
                <a:solidFill>
                  <a:schemeClr val="accent6">
                    <a:lumMod val="10000"/>
                  </a:schemeClr>
                </a:solidFill>
              </a:rPr>
              <a:t>weight-decay(</a:t>
            </a:r>
            <a:r>
              <a:rPr lang="zh-TW" altLang="en-US" sz="1200" dirty="0">
                <a:solidFill>
                  <a:schemeClr val="accent6">
                    <a:lumMod val="10000"/>
                  </a:schemeClr>
                </a:solidFill>
              </a:rPr>
              <a:t>權重衰減</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Tree>
    <p:extLst>
      <p:ext uri="{BB962C8B-B14F-4D97-AF65-F5344CB8AC3E}">
        <p14:creationId xmlns:p14="http://schemas.microsoft.com/office/powerpoint/2010/main" val="2679671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dirty="0"/>
              <a:t>L1 Regularization</a:t>
            </a:r>
            <a:r>
              <a:rPr lang="zh-TW" altLang="en-US" sz="3200" dirty="0"/>
              <a:t> </a:t>
            </a:r>
            <a:r>
              <a:rPr lang="en-US" altLang="zh-TW" sz="3200" dirty="0"/>
              <a:t>vs L2 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555555"/>
                </a:solidFill>
                <a:latin typeface="微軟正黑體" panose="020B0604030504040204" pitchFamily="34" charset="-120"/>
                <a:ea typeface="微軟正黑體" panose="020B0604030504040204" pitchFamily="34" charset="-120"/>
              </a:rPr>
              <a:t>兩者有何不同</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4" name="圖片 33">
            <a:extLst>
              <a:ext uri="{FF2B5EF4-FFF2-40B4-BE49-F238E27FC236}">
                <a16:creationId xmlns:a16="http://schemas.microsoft.com/office/drawing/2014/main" id="{292327BF-476A-4906-966F-1C78F40D955F}"/>
              </a:ext>
            </a:extLst>
          </p:cNvPr>
          <p:cNvPicPr>
            <a:picLocks noChangeAspect="1"/>
          </p:cNvPicPr>
          <p:nvPr/>
        </p:nvPicPr>
        <p:blipFill>
          <a:blip r:embed="rId2"/>
          <a:stretch>
            <a:fillRect/>
          </a:stretch>
        </p:blipFill>
        <p:spPr>
          <a:xfrm>
            <a:off x="347132" y="1549400"/>
            <a:ext cx="7125169" cy="4007906"/>
          </a:xfrm>
          <a:prstGeom prst="rect">
            <a:avLst/>
          </a:prstGeom>
        </p:spPr>
      </p:pic>
      <p:pic>
        <p:nvPicPr>
          <p:cNvPr id="4098" name="Picture 2" descr="https://explained.ai/regularization/images/L1L2contour.png">
            <a:extLst>
              <a:ext uri="{FF2B5EF4-FFF2-40B4-BE49-F238E27FC236}">
                <a16:creationId xmlns:a16="http://schemas.microsoft.com/office/drawing/2014/main" id="{21D80E6E-58B0-42D8-AFFC-1A247D128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697" y="2514600"/>
            <a:ext cx="3849458" cy="367188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71DE2DF-6210-42D7-B03A-CB89A6C61097}"/>
              </a:ext>
            </a:extLst>
          </p:cNvPr>
          <p:cNvSpPr/>
          <p:nvPr/>
        </p:nvSpPr>
        <p:spPr>
          <a:xfrm>
            <a:off x="694746" y="5291521"/>
            <a:ext cx="6096000" cy="646331"/>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L1 norm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的約束函數是菱形，所以和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loss function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交點有機會只有一個，造成會有部分特徵的係數被收斂為零，達到特徵減少的效果，換句話說可以將影響效力不大的特徵濾除，達到降維的效果</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Tree>
    <p:extLst>
      <p:ext uri="{BB962C8B-B14F-4D97-AF65-F5344CB8AC3E}">
        <p14:creationId xmlns:p14="http://schemas.microsoft.com/office/powerpoint/2010/main" val="3230522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61807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 </a:t>
            </a:r>
            <a:r>
              <a:rPr lang="en-US" altLang="zh-TW" sz="3200" dirty="0"/>
              <a:t>introduction</a:t>
            </a:r>
          </a:p>
        </p:txBody>
      </p:sp>
      <p:cxnSp>
        <p:nvCxnSpPr>
          <p:cNvPr id="4" name="直線接點 3">
            <a:extLst>
              <a:ext uri="{FF2B5EF4-FFF2-40B4-BE49-F238E27FC236}">
                <a16:creationId xmlns:a16="http://schemas.microsoft.com/office/drawing/2014/main" id="{A0FA0DB7-CC66-40DE-B26F-047C6FEF7DF4}"/>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05FA40D2-B3A5-427E-89B4-E5FDCD6AFDB6}"/>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04073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你是</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1977</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年後出生的嗎？跨越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25</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年數據大調查：</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該如何預測個人月收入</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中央研究院社會學研究所研究員 </a:t>
            </a:r>
            <a:r>
              <a:rPr kumimoji="0" lang="en-US" altLang="zh-TW"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 </a:t>
            </a: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林宗弘</a:t>
            </a:r>
            <a:endParaRPr kumimoji="0" lang="zh-TW" altLang="en-US" sz="1000" b="1" i="0" u="none" strike="noStrike" kern="1200" cap="none" spc="0" normalizeH="0" baseline="0" noProof="0" dirty="0">
              <a:ln>
                <a:noFill/>
              </a:ln>
              <a:solidFill>
                <a:srgbClr val="FFFFFF">
                  <a:lumMod val="50000"/>
                </a:srgbClr>
              </a:solidFill>
              <a:effectLst/>
              <a:uLnTx/>
              <a:uFillTx/>
              <a:latin typeface="Century Gothic" panose="020F0302020204030204"/>
              <a:ea typeface="新細明體" panose="02020500000000000000" pitchFamily="18" charset="-120"/>
              <a:cs typeface="+mn-cs"/>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投胎</a:t>
            </a: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4066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多項式方程最有名的就是二次曲線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就是拋物線方程式啦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各種多項式函數</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高中有教過還記得嗎</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牛頓老師在哭泣</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QQ</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牛頓力學運動方程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44107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資料性質</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02</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資料分析</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03</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實戰注意事項</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資料量測</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隨機誤差</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抽樣方法論</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分析基本流程</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干擾因子 </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單變量分析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變數關聯性</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多變量分析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解讀資料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運用資料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89318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Overfitting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參數越多越複雜，越容易過擬合，白話文就是模型學到走火入魔啦</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Under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Just Right</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Over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Tree>
    <p:extLst>
      <p:ext uri="{BB962C8B-B14F-4D97-AF65-F5344CB8AC3E}">
        <p14:creationId xmlns:p14="http://schemas.microsoft.com/office/powerpoint/2010/main" val="337757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Bias-Variance Tradeoff</a:t>
            </a:r>
          </a:p>
        </p:txBody>
      </p:sp>
      <p:cxnSp>
        <p:nvCxnSpPr>
          <p:cNvPr id="4" name="直線接點 3">
            <a:extLst>
              <a:ext uri="{FF2B5EF4-FFF2-40B4-BE49-F238E27FC236}">
                <a16:creationId xmlns:a16="http://schemas.microsoft.com/office/drawing/2014/main" id="{2A93E373-998D-4453-804F-848E0E622C1F}"/>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628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205236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extLst/>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Overfitting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處理方式如下</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儘可能多收集</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產生訓練資料，以使資料儘可能貼近真實</a:t>
            </a: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解法</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資料清理</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刪除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Cleaning/Pruning)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選用簡單的模型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(Simple Model)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增加訓練資料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augmentation)</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正規化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(Regularization)</a:t>
            </a:r>
            <a:endPar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6D65D6B-CDA0-478B-96C3-B7393C75DF34}"/>
              </a:ext>
            </a:extLst>
          </p:cNvPr>
          <p:cNvPicPr>
            <a:picLocks noChangeAspect="1"/>
          </p:cNvPicPr>
          <p:nvPr/>
        </p:nvPicPr>
        <p:blipFill>
          <a:blip r:embed="rId2"/>
          <a:stretch>
            <a:fillRect/>
          </a:stretch>
        </p:blipFill>
        <p:spPr>
          <a:xfrm>
            <a:off x="4742329" y="2289923"/>
            <a:ext cx="6517341" cy="3666004"/>
          </a:xfrm>
          <a:prstGeom prst="rect">
            <a:avLst/>
          </a:prstGeom>
        </p:spPr>
      </p:pic>
    </p:spTree>
    <p:extLst>
      <p:ext uri="{BB962C8B-B14F-4D97-AF65-F5344CB8AC3E}">
        <p14:creationId xmlns:p14="http://schemas.microsoft.com/office/powerpoint/2010/main" val="330784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2367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SVM/SVR</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A2242377-60B9-4A8D-8592-39608B0D8907}"/>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2FF82E5-508B-4FD9-8EA1-AC56A0143FC5}"/>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906410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通過使用核函數將數據映射到更高維度的特徵空間，來解決非線性問題。常用的核函數包括線性核、多項式核、徑向基函數（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旨在找到最適合連續空間中數據點的超平面。這是通過將輸入變量映射到高維特徵空間並找到最大化超平面與最近數據點之間距離（邊緣）的超平面，同時最小化預測誤差來實現的。</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，這意味著預測值與實際值之間的差異在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範圍內時，誤差會被忽略。這有助於模型不受訓練數據中的小波動影響。</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Regression, SVR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Support vector</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constraints:</a:t>
            </a: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約束條件</a:t>
            </a:r>
            <a:endPar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Not 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regression</a:t>
            </a:r>
          </a:p>
        </p:txBody>
      </p:sp>
      <p:cxnSp>
        <p:nvCxnSpPr>
          <p:cNvPr id="4" name="直線接點 3">
            <a:extLst>
              <a:ext uri="{FF2B5EF4-FFF2-40B4-BE49-F238E27FC236}">
                <a16:creationId xmlns:a16="http://schemas.microsoft.com/office/drawing/2014/main" id="{1418464F-FB40-4593-B6EC-5AE99D073B00}"/>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99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手段</a:t>
            </a:r>
          </a:p>
        </p:txBody>
      </p:sp>
    </p:spTree>
    <p:extLst>
      <p:ext uri="{BB962C8B-B14F-4D97-AF65-F5344CB8AC3E}">
        <p14:creationId xmlns:p14="http://schemas.microsoft.com/office/powerpoint/2010/main" val="3165406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rgbClr val="1A1A1A"/>
                </a:solidFill>
                <a:latin typeface="微軟正黑體" panose="020B0604030504040204" pitchFamily="34" charset="-120"/>
                <a:ea typeface="微軟正黑體" panose="020B0604030504040204" pitchFamily="34" charset="-120"/>
              </a:rPr>
              <a:t>R² </a:t>
            </a:r>
            <a:r>
              <a:rPr lang="zh-TW" altLang="en-US" sz="14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zh-TW" altLang="en-US" sz="1400" dirty="0">
              <a:latin typeface="微軟正黑體" panose="020B0604030504040204" pitchFamily="34" charset="-120"/>
              <a:ea typeface="微軟正黑體" panose="020B0604030504040204" pitchFamily="34" charset="-120"/>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29602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Bias</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Residual</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79223"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8CCC4DA-A848-40BD-896C-86F2961192DF}"/>
              </a:ext>
            </a:extLst>
          </p:cNvPr>
          <p:cNvSpPr/>
          <p:nvPr/>
        </p:nvSpPr>
        <p:spPr>
          <a:xfrm>
            <a:off x="493059" y="2491299"/>
            <a:ext cx="2599765" cy="1015663"/>
          </a:xfrm>
          <a:prstGeom prst="rect">
            <a:avLst/>
          </a:prstGeom>
        </p:spPr>
        <p:txBody>
          <a:bodyPr wrap="square">
            <a:spAutoFit/>
          </a:bodyPr>
          <a:lstStyle/>
          <a:p>
            <a:r>
              <a:rPr lang="zh-TW" altLang="en-US" sz="1200" dirty="0">
                <a:solidFill>
                  <a:schemeClr val="accent6">
                    <a:lumMod val="10000"/>
                  </a:schemeClr>
                </a:solidFill>
              </a:rPr>
              <a:t>衡量觀測值的預測之間的差異</a:t>
            </a:r>
            <a:endParaRPr lang="en-US" altLang="zh-TW" sz="1200" dirty="0">
              <a:solidFill>
                <a:schemeClr val="accent6">
                  <a:lumMod val="10000"/>
                </a:schemeClr>
              </a:solidFill>
            </a:endParaRPr>
          </a:p>
          <a:p>
            <a:r>
              <a:rPr lang="zh-TW" altLang="en-US" sz="1200" dirty="0">
                <a:solidFill>
                  <a:schemeClr val="accent6">
                    <a:lumMod val="10000"/>
                  </a:schemeClr>
                </a:solidFill>
                <a:latin typeface="Courier New" panose="02070309020205020404" pitchFamily="49" charset="0"/>
              </a:rPr>
              <a:t>殘差一般泛指無法解釋的變量</a:t>
            </a:r>
            <a:endParaRPr lang="en-US" altLang="zh-TW" sz="1200" dirty="0">
              <a:solidFill>
                <a:schemeClr val="accent6">
                  <a:lumMod val="10000"/>
                </a:schemeClr>
              </a:solidFill>
              <a:latin typeface="Courier New" panose="02070309020205020404" pitchFamily="49" charset="0"/>
            </a:endParaRPr>
          </a:p>
          <a:p>
            <a:endParaRPr lang="en-US" altLang="zh-TW" sz="1200" dirty="0">
              <a:solidFill>
                <a:schemeClr val="accent6">
                  <a:lumMod val="10000"/>
                </a:schemeClr>
              </a:solidFill>
              <a:latin typeface="Courier New" panose="02070309020205020404" pitchFamily="49" charset="0"/>
            </a:endParaRPr>
          </a:p>
          <a:p>
            <a:r>
              <a:rPr lang="en-US" altLang="zh-TW" sz="1200" b="1" dirty="0">
                <a:solidFill>
                  <a:schemeClr val="accent6">
                    <a:lumMod val="10000"/>
                  </a:schemeClr>
                </a:solidFill>
                <a:latin typeface="Courier New" panose="02070309020205020404" pitchFamily="49" charset="0"/>
              </a:rPr>
              <a:t>Residual = </a:t>
            </a:r>
          </a:p>
          <a:p>
            <a:r>
              <a:rPr lang="en-US" altLang="zh-TW" sz="1200" b="1" dirty="0">
                <a:solidFill>
                  <a:schemeClr val="accent6">
                    <a:lumMod val="10000"/>
                  </a:schemeClr>
                </a:solidFill>
                <a:latin typeface="Courier New" panose="02070309020205020404" pitchFamily="49" charset="0"/>
              </a:rPr>
              <a:t>actual - prediction</a:t>
            </a:r>
            <a:endParaRPr lang="zh-TW" altLang="en-US" sz="1200" b="1" dirty="0">
              <a:solidFill>
                <a:schemeClr val="accent6">
                  <a:lumMod val="10000"/>
                </a:schemeClr>
              </a:solidFill>
            </a:endParaRPr>
          </a:p>
        </p:txBody>
      </p:sp>
      <p:pic>
        <p:nvPicPr>
          <p:cNvPr id="1026" name="Picture 2" descr="Line graph showing the residuals of a linear model">
            <a:extLst>
              <a:ext uri="{FF2B5EF4-FFF2-40B4-BE49-F238E27FC236}">
                <a16:creationId xmlns:a16="http://schemas.microsoft.com/office/drawing/2014/main" id="{BD5C258A-F46C-4118-BD69-1A7815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12" y="3836894"/>
            <a:ext cx="2485496"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2C248ED-CBE3-4F72-9795-69D58A5522E0}"/>
              </a:ext>
            </a:extLst>
          </p:cNvPr>
          <p:cNvSpPr/>
          <p:nvPr/>
        </p:nvSpPr>
        <p:spPr>
          <a:xfrm>
            <a:off x="3299011" y="2473370"/>
            <a:ext cx="2581835" cy="830997"/>
          </a:xfrm>
          <a:prstGeom prst="rect">
            <a:avLst/>
          </a:prstGeom>
        </p:spPr>
        <p:txBody>
          <a:bodyPr wrap="square">
            <a:spAutoFit/>
          </a:bodyPr>
          <a:lstStyle/>
          <a:p>
            <a:r>
              <a:rPr lang="zh-TW" altLang="en-US" sz="1200" dirty="0">
                <a:solidFill>
                  <a:schemeClr val="accent6">
                    <a:lumMod val="10000"/>
                  </a:schemeClr>
                </a:solidFill>
              </a:rPr>
              <a:t>所有資料點的殘差加總</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en-US" altLang="zh-TW" sz="1200" b="1" dirty="0">
                <a:solidFill>
                  <a:schemeClr val="accent6">
                    <a:lumMod val="10000"/>
                  </a:schemeClr>
                </a:solidFill>
              </a:rPr>
              <a:t>Bias = Sum of residual </a:t>
            </a:r>
          </a:p>
        </p:txBody>
      </p:sp>
      <p:sp>
        <p:nvSpPr>
          <p:cNvPr id="6" name="矩形 5">
            <a:extLst>
              <a:ext uri="{FF2B5EF4-FFF2-40B4-BE49-F238E27FC236}">
                <a16:creationId xmlns:a16="http://schemas.microsoft.com/office/drawing/2014/main" id="{3316ADA0-1C95-444B-AF2B-D0CA11F876CE}"/>
              </a:ext>
            </a:extLst>
          </p:cNvPr>
          <p:cNvSpPr/>
          <p:nvPr/>
        </p:nvSpPr>
        <p:spPr>
          <a:xfrm>
            <a:off x="3334871" y="3666583"/>
            <a:ext cx="2537011" cy="2308324"/>
          </a:xfrm>
          <a:prstGeom prst="rect">
            <a:avLst/>
          </a:prstGeom>
        </p:spPr>
        <p:txBody>
          <a:bodyPr wrap="square">
            <a:spAutoFit/>
          </a:bodyPr>
          <a:lstStyle/>
          <a:p>
            <a:r>
              <a:rPr lang="zh-TW" altLang="en-US" sz="1200" dirty="0">
                <a:solidFill>
                  <a:schemeClr val="accent6">
                    <a:lumMod val="10000"/>
                  </a:schemeClr>
                </a:solidFill>
              </a:rPr>
              <a:t>最簡單的誤差是測量殘差總和，有時稱為偏差。由於殘差既可以是正值（預測值小於實際值），也可以是負值（預測值大於實際值）</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由於相反符號的殘差相互抵消，最終可以獲得一個生成偏差非常低的預測的模型，但實際上並不準確。</a:t>
            </a:r>
            <a:br>
              <a:rPr lang="en-US" altLang="zh-TW" sz="1200" dirty="0">
                <a:solidFill>
                  <a:schemeClr val="accent6">
                    <a:lumMod val="10000"/>
                  </a:schemeClr>
                </a:solidFill>
              </a:rPr>
            </a:br>
            <a:br>
              <a:rPr lang="en-US" altLang="zh-TW" sz="1200" dirty="0">
                <a:solidFill>
                  <a:schemeClr val="accent6">
                    <a:lumMod val="10000"/>
                  </a:schemeClr>
                </a:solidFill>
              </a:rPr>
            </a:br>
            <a:r>
              <a:rPr lang="zh-TW" altLang="en-US" sz="1200" dirty="0">
                <a:solidFill>
                  <a:schemeClr val="accent6">
                    <a:lumMod val="10000"/>
                  </a:schemeClr>
                </a:solidFill>
              </a:rPr>
              <a:t>解決辦法</a:t>
            </a:r>
            <a:r>
              <a:rPr lang="en-US" altLang="zh-TW" sz="1200" dirty="0">
                <a:solidFill>
                  <a:schemeClr val="accent6">
                    <a:lumMod val="10000"/>
                  </a:schemeClr>
                </a:solidFill>
              </a:rPr>
              <a:t>:</a:t>
            </a:r>
          </a:p>
          <a:p>
            <a:r>
              <a:rPr lang="zh-TW" altLang="en-US" sz="1200" dirty="0">
                <a:solidFill>
                  <a:schemeClr val="accent6">
                    <a:lumMod val="10000"/>
                  </a:schemeClr>
                </a:solidFill>
              </a:rPr>
              <a:t>計算平均殘差或平均偏差誤差 </a:t>
            </a:r>
            <a:r>
              <a:rPr lang="en-US" altLang="zh-TW" sz="1200" dirty="0">
                <a:solidFill>
                  <a:schemeClr val="accent6">
                    <a:lumMod val="10000"/>
                  </a:schemeClr>
                </a:solidFill>
              </a:rPr>
              <a:t>(MBE)</a:t>
            </a:r>
            <a:endParaRPr lang="zh-TW" altLang="en-US" sz="1200" dirty="0">
              <a:solidFill>
                <a:schemeClr val="accent6">
                  <a:lumMod val="10000"/>
                </a:schemeClr>
              </a:solidFill>
            </a:endParaRPr>
          </a:p>
        </p:txBody>
      </p:sp>
      <p:sp>
        <p:nvSpPr>
          <p:cNvPr id="18" name="矩形: 圓角 17">
            <a:extLst>
              <a:ext uri="{FF2B5EF4-FFF2-40B4-BE49-F238E27FC236}">
                <a16:creationId xmlns:a16="http://schemas.microsoft.com/office/drawing/2014/main" id="{545311C7-3DC2-4383-9282-986A59D5AEE6}"/>
              </a:ext>
            </a:extLst>
          </p:cNvPr>
          <p:cNvSpPr/>
          <p:nvPr/>
        </p:nvSpPr>
        <p:spPr>
          <a:xfrm>
            <a:off x="6075082"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R-squared</a:t>
            </a:r>
          </a:p>
        </p:txBody>
      </p:sp>
      <p:pic>
        <p:nvPicPr>
          <p:cNvPr id="8" name="圖片 7">
            <a:extLst>
              <a:ext uri="{FF2B5EF4-FFF2-40B4-BE49-F238E27FC236}">
                <a16:creationId xmlns:a16="http://schemas.microsoft.com/office/drawing/2014/main" id="{1EC5BB85-1526-4B21-B3D4-DE9885C4F346}"/>
              </a:ext>
            </a:extLst>
          </p:cNvPr>
          <p:cNvPicPr>
            <a:picLocks noChangeAspect="1"/>
          </p:cNvPicPr>
          <p:nvPr/>
        </p:nvPicPr>
        <p:blipFill>
          <a:blip r:embed="rId4"/>
          <a:stretch>
            <a:fillRect/>
          </a:stretch>
        </p:blipFill>
        <p:spPr>
          <a:xfrm>
            <a:off x="6139737" y="2944303"/>
            <a:ext cx="2447430" cy="435392"/>
          </a:xfrm>
          <a:prstGeom prst="rect">
            <a:avLst/>
          </a:prstGeom>
        </p:spPr>
      </p:pic>
      <p:pic>
        <p:nvPicPr>
          <p:cNvPr id="13" name="圖片 12">
            <a:extLst>
              <a:ext uri="{FF2B5EF4-FFF2-40B4-BE49-F238E27FC236}">
                <a16:creationId xmlns:a16="http://schemas.microsoft.com/office/drawing/2014/main" id="{430F274B-E196-4D96-904E-53DAEBD7E8FE}"/>
              </a:ext>
            </a:extLst>
          </p:cNvPr>
          <p:cNvPicPr>
            <a:picLocks noChangeAspect="1"/>
          </p:cNvPicPr>
          <p:nvPr/>
        </p:nvPicPr>
        <p:blipFill>
          <a:blip r:embed="rId5"/>
          <a:stretch>
            <a:fillRect/>
          </a:stretch>
        </p:blipFill>
        <p:spPr>
          <a:xfrm>
            <a:off x="6136345" y="3801035"/>
            <a:ext cx="2452354" cy="2334168"/>
          </a:xfrm>
          <a:prstGeom prst="rect">
            <a:avLst/>
          </a:prstGeom>
        </p:spPr>
      </p:pic>
      <p:sp>
        <p:nvSpPr>
          <p:cNvPr id="15" name="文字方塊 14">
            <a:extLst>
              <a:ext uri="{FF2B5EF4-FFF2-40B4-BE49-F238E27FC236}">
                <a16:creationId xmlns:a16="http://schemas.microsoft.com/office/drawing/2014/main" id="{9E3755BE-42F4-4021-A352-2507EA7036DF}"/>
              </a:ext>
            </a:extLst>
          </p:cNvPr>
          <p:cNvSpPr txBox="1"/>
          <p:nvPr/>
        </p:nvSpPr>
        <p:spPr>
          <a:xfrm>
            <a:off x="7440706" y="5065059"/>
            <a:ext cx="1194558" cy="276999"/>
          </a:xfrm>
          <a:prstGeom prst="rect">
            <a:avLst/>
          </a:prstGeom>
          <a:noFill/>
        </p:spPr>
        <p:txBody>
          <a:bodyPr wrap="none" rtlCol="0">
            <a:spAutoFit/>
          </a:bodyPr>
          <a:lstStyle/>
          <a:p>
            <a:r>
              <a:rPr lang="en-US" altLang="zh-TW" sz="1200" b="1" dirty="0"/>
              <a:t>Simple model</a:t>
            </a:r>
            <a:endParaRPr lang="zh-TW" altLang="en-US" sz="1200" b="1" dirty="0"/>
          </a:p>
        </p:txBody>
      </p:sp>
      <p:sp>
        <p:nvSpPr>
          <p:cNvPr id="23" name="矩形 22">
            <a:extLst>
              <a:ext uri="{FF2B5EF4-FFF2-40B4-BE49-F238E27FC236}">
                <a16:creationId xmlns:a16="http://schemas.microsoft.com/office/drawing/2014/main" id="{E789A155-DA1F-43E1-8F61-8256D2949E9A}"/>
              </a:ext>
            </a:extLst>
          </p:cNvPr>
          <p:cNvSpPr/>
          <p:nvPr/>
        </p:nvSpPr>
        <p:spPr>
          <a:xfrm>
            <a:off x="6087034" y="2473370"/>
            <a:ext cx="2581835" cy="276999"/>
          </a:xfrm>
          <a:prstGeom prst="rect">
            <a:avLst/>
          </a:prstGeom>
        </p:spPr>
        <p:txBody>
          <a:bodyPr wrap="square">
            <a:spAutoFit/>
          </a:bodyPr>
          <a:lstStyle/>
          <a:p>
            <a:r>
              <a:rPr lang="zh-TW" altLang="en-US" sz="1200" dirty="0">
                <a:solidFill>
                  <a:schemeClr val="accent6">
                    <a:lumMod val="10000"/>
                  </a:schemeClr>
                </a:solidFill>
              </a:rPr>
              <a:t>擬合模型和簡單模型的比較</a:t>
            </a:r>
            <a:endParaRPr lang="en-US" altLang="zh-TW" sz="1200" dirty="0">
              <a:solidFill>
                <a:schemeClr val="accent6">
                  <a:lumMod val="10000"/>
                </a:schemeClr>
              </a:solidFill>
            </a:endParaRPr>
          </a:p>
        </p:txBody>
      </p:sp>
      <p:sp>
        <p:nvSpPr>
          <p:cNvPr id="24" name="文字方塊 23">
            <a:extLst>
              <a:ext uri="{FF2B5EF4-FFF2-40B4-BE49-F238E27FC236}">
                <a16:creationId xmlns:a16="http://schemas.microsoft.com/office/drawing/2014/main" id="{B9BD381D-B549-4DC5-86ED-B74B76081884}"/>
              </a:ext>
            </a:extLst>
          </p:cNvPr>
          <p:cNvSpPr txBox="1"/>
          <p:nvPr/>
        </p:nvSpPr>
        <p:spPr>
          <a:xfrm>
            <a:off x="7037294" y="3962399"/>
            <a:ext cx="1183337" cy="276999"/>
          </a:xfrm>
          <a:prstGeom prst="rect">
            <a:avLst/>
          </a:prstGeom>
          <a:noFill/>
        </p:spPr>
        <p:txBody>
          <a:bodyPr wrap="none" rtlCol="0">
            <a:spAutoFit/>
          </a:bodyPr>
          <a:lstStyle/>
          <a:p>
            <a:r>
              <a:rPr lang="en-US" altLang="zh-TW" sz="1200" b="1" dirty="0"/>
              <a:t>Fitting model</a:t>
            </a:r>
            <a:endParaRPr lang="zh-TW" altLang="en-US" sz="1200" b="1" dirty="0"/>
          </a:p>
        </p:txBody>
      </p:sp>
      <p:sp>
        <p:nvSpPr>
          <p:cNvPr id="28" name="文字方塊 27">
            <a:extLst>
              <a:ext uri="{FF2B5EF4-FFF2-40B4-BE49-F238E27FC236}">
                <a16:creationId xmlns:a16="http://schemas.microsoft.com/office/drawing/2014/main" id="{4628AB03-8CC3-430D-B8A1-E88689835007}"/>
              </a:ext>
            </a:extLst>
          </p:cNvPr>
          <p:cNvSpPr txBox="1"/>
          <p:nvPr/>
        </p:nvSpPr>
        <p:spPr>
          <a:xfrm>
            <a:off x="8875059" y="2352981"/>
            <a:ext cx="3128682" cy="4154984"/>
          </a:xfrm>
          <a:prstGeom prst="rect">
            <a:avLst/>
          </a:prstGeom>
          <a:solidFill>
            <a:srgbClr val="FFC000"/>
          </a:solidFill>
        </p:spPr>
        <p:txBody>
          <a:bodyPr wrap="square" rtlCol="0">
            <a:spAutoFit/>
          </a:bodyPr>
          <a:lstStyle/>
          <a:p>
            <a:r>
              <a:rPr lang="zh-TW" altLang="en-US" sz="1200" b="1" dirty="0">
                <a:solidFill>
                  <a:srgbClr val="1A1A1A"/>
                </a:solidFill>
                <a:latin typeface="微軟正黑體" panose="020B0604030504040204" pitchFamily="34" charset="-120"/>
                <a:ea typeface="微軟正黑體" panose="020B0604030504040204" pitchFamily="34" charset="-120"/>
              </a:rPr>
              <a:t>直觀解釋</a:t>
            </a:r>
            <a:r>
              <a:rPr lang="en-US" altLang="zh-TW" sz="1200" b="1" dirty="0">
                <a:solidFill>
                  <a:srgbClr val="1A1A1A"/>
                </a:solidFill>
                <a:latin typeface="微軟正黑體" panose="020B0604030504040204" pitchFamily="34" charset="-120"/>
                <a:ea typeface="微軟正黑體" panose="020B0604030504040204" pitchFamily="34" charset="-120"/>
              </a:rPr>
              <a:t>:</a:t>
            </a:r>
          </a:p>
          <a:p>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是相對度量；也就是說，它可用於與在同一資料集上訓練的其他模型進行比較。數值越高表示擬合越好。</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不提供任何偏差度量，因此可能會得到一個具有高 </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值的過度擬合（高度偏差）模型。因此，實務上應該查看其他指標，交叉驗證。</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 的一個潛在缺點是假設每個特徵都有助於解釋目標的變化，但事實並非如此。如果繼續在普通最小二乘法 </a:t>
            </a:r>
            <a:r>
              <a:rPr lang="en-US" altLang="zh-TW" sz="1200" dirty="0">
                <a:solidFill>
                  <a:srgbClr val="1A1A1A"/>
                </a:solidFill>
                <a:latin typeface="微軟正黑體" panose="020B0604030504040204" pitchFamily="34" charset="-120"/>
                <a:ea typeface="微軟正黑體" panose="020B0604030504040204" pitchFamily="34" charset="-120"/>
              </a:rPr>
              <a:t>(OLS) </a:t>
            </a:r>
            <a:r>
              <a:rPr lang="zh-TW" altLang="en-US" sz="1200" dirty="0">
                <a:solidFill>
                  <a:srgbClr val="1A1A1A"/>
                </a:solidFill>
                <a:latin typeface="微軟正黑體" panose="020B0604030504040204" pitchFamily="34" charset="-120"/>
                <a:ea typeface="微軟正黑體" panose="020B0604030504040204" pitchFamily="34" charset="-120"/>
              </a:rPr>
              <a:t>估計的線性模型中添加特徵，</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的值可能會增加或保持不變，但永遠不會減少。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rgbClr val="1A1A1A"/>
                </a:solidFill>
                <a:latin typeface="微軟正黑體" panose="020B0604030504040204" pitchFamily="34" charset="-120"/>
                <a:ea typeface="微軟正黑體" panose="020B0604030504040204" pitchFamily="34" charset="-120"/>
              </a:rPr>
              <a:t>調整 </a:t>
            </a: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，它會額外懲罰添加對預測目標無用的特徵。如果新增功能導致的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增加不夠顯著，則調整後的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值會減少。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p:txBody>
      </p:sp>
      <p:sp>
        <p:nvSpPr>
          <p:cNvPr id="29" name="矩形: 圓角 28">
            <a:extLst>
              <a:ext uri="{FF2B5EF4-FFF2-40B4-BE49-F238E27FC236}">
                <a16:creationId xmlns:a16="http://schemas.microsoft.com/office/drawing/2014/main" id="{31A6701F-3B0F-496D-8A07-24046F98CDF4}"/>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Key point</a:t>
            </a:r>
          </a:p>
        </p:txBody>
      </p:sp>
    </p:spTree>
    <p:extLst>
      <p:ext uri="{BB962C8B-B14F-4D97-AF65-F5344CB8AC3E}">
        <p14:creationId xmlns:p14="http://schemas.microsoft.com/office/powerpoint/2010/main" val="34182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31395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Root Mean Squared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5099407-10CA-404A-829A-FD341A9E51B1}"/>
              </a:ext>
            </a:extLst>
          </p:cNvPr>
          <p:cNvSpPr/>
          <p:nvPr/>
        </p:nvSpPr>
        <p:spPr>
          <a:xfrm>
            <a:off x="6098988"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Mean absolute error </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Mean Square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2543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圖片 12">
            <a:extLst>
              <a:ext uri="{FF2B5EF4-FFF2-40B4-BE49-F238E27FC236}">
                <a16:creationId xmlns:a16="http://schemas.microsoft.com/office/drawing/2014/main" id="{444DD883-AE70-4346-A081-880AD725E354}"/>
              </a:ext>
            </a:extLst>
          </p:cNvPr>
          <p:cNvPicPr>
            <a:picLocks noChangeAspect="1"/>
          </p:cNvPicPr>
          <p:nvPr/>
        </p:nvPicPr>
        <p:blipFill>
          <a:blip r:embed="rId3"/>
          <a:stretch>
            <a:fillRect/>
          </a:stretch>
        </p:blipFill>
        <p:spPr>
          <a:xfrm>
            <a:off x="454469" y="2691897"/>
            <a:ext cx="2521813" cy="443130"/>
          </a:xfrm>
          <a:prstGeom prst="rect">
            <a:avLst/>
          </a:prstGeom>
        </p:spPr>
      </p:pic>
      <p:sp>
        <p:nvSpPr>
          <p:cNvPr id="20" name="矩形 19">
            <a:extLst>
              <a:ext uri="{FF2B5EF4-FFF2-40B4-BE49-F238E27FC236}">
                <a16:creationId xmlns:a16="http://schemas.microsoft.com/office/drawing/2014/main" id="{0FD75F6A-F3AA-4A3C-B20F-EE4DD8A1CD96}"/>
              </a:ext>
            </a:extLst>
          </p:cNvPr>
          <p:cNvSpPr/>
          <p:nvPr/>
        </p:nvSpPr>
        <p:spPr>
          <a:xfrm>
            <a:off x="537882" y="3666583"/>
            <a:ext cx="2537011" cy="2308324"/>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使用平均值（而不是總和）來保持指標獨立於資料集大小。</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由於殘差是平方的，</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對異常值會施加明顯更重的懲罰。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是尺度相關度量的一個範例，即誤差以基礎資料的單位表示（即使實際上需要平方根才能在相同尺度上表示）。因此，此類指標不能用於比較不同資料集之間的效能。</a:t>
            </a:r>
          </a:p>
        </p:txBody>
      </p:sp>
      <p:sp>
        <p:nvSpPr>
          <p:cNvPr id="21" name="矩形 20">
            <a:extLst>
              <a:ext uri="{FF2B5EF4-FFF2-40B4-BE49-F238E27FC236}">
                <a16:creationId xmlns:a16="http://schemas.microsoft.com/office/drawing/2014/main" id="{8BB6C96C-A856-490B-8DF2-5863480A2A0D}"/>
              </a:ext>
            </a:extLst>
          </p:cNvPr>
          <p:cNvSpPr/>
          <p:nvPr/>
        </p:nvSpPr>
        <p:spPr>
          <a:xfrm>
            <a:off x="3349811" y="3666583"/>
            <a:ext cx="2537011" cy="646331"/>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與目標的範圍相同，但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為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實際上並不意味著您平均偏離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個單位。</a:t>
            </a:r>
          </a:p>
        </p:txBody>
      </p:sp>
      <p:sp>
        <p:nvSpPr>
          <p:cNvPr id="22" name="矩形 21">
            <a:extLst>
              <a:ext uri="{FF2B5EF4-FFF2-40B4-BE49-F238E27FC236}">
                <a16:creationId xmlns:a16="http://schemas.microsoft.com/office/drawing/2014/main" id="{0955EEF1-BC88-43EB-983F-27FCA5FEF2B0}"/>
              </a:ext>
            </a:extLst>
          </p:cNvPr>
          <p:cNvSpPr/>
          <p:nvPr/>
        </p:nvSpPr>
        <p:spPr>
          <a:xfrm>
            <a:off x="6161740" y="3666583"/>
            <a:ext cx="2537011" cy="2677656"/>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由於缺乏平方，度量以與目標變數相同的比例表示，從而更容易解釋。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所有錯誤都會得到同等對待，因此此指標對於異常值具有穩健性。</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絕對值忽略了誤差的方向，因此低估</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高估。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由於公式包含絕對值，</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不容易微分。</a:t>
            </a:r>
          </a:p>
          <a:p>
            <a:br>
              <a:rPr lang="zh-TW" altLang="en-US" sz="1200" dirty="0"/>
            </a:b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87A986AD-5BC8-41E5-AB58-84C13EA995EF}"/>
              </a:ext>
            </a:extLst>
          </p:cNvPr>
          <p:cNvPicPr>
            <a:picLocks noChangeAspect="1"/>
          </p:cNvPicPr>
          <p:nvPr/>
        </p:nvPicPr>
        <p:blipFill>
          <a:blip r:embed="rId4"/>
          <a:stretch>
            <a:fillRect/>
          </a:stretch>
        </p:blipFill>
        <p:spPr>
          <a:xfrm>
            <a:off x="3426800" y="2696930"/>
            <a:ext cx="2391294" cy="459608"/>
          </a:xfrm>
          <a:prstGeom prst="rect">
            <a:avLst/>
          </a:prstGeom>
        </p:spPr>
      </p:pic>
      <p:pic>
        <p:nvPicPr>
          <p:cNvPr id="18" name="圖片 17">
            <a:extLst>
              <a:ext uri="{FF2B5EF4-FFF2-40B4-BE49-F238E27FC236}">
                <a16:creationId xmlns:a16="http://schemas.microsoft.com/office/drawing/2014/main" id="{9578FD04-AEB5-4287-BDDD-6FF82A34963F}"/>
              </a:ext>
            </a:extLst>
          </p:cNvPr>
          <p:cNvPicPr>
            <a:picLocks noChangeAspect="1"/>
          </p:cNvPicPr>
          <p:nvPr/>
        </p:nvPicPr>
        <p:blipFill>
          <a:blip r:embed="rId5"/>
          <a:stretch>
            <a:fillRect/>
          </a:stretch>
        </p:blipFill>
        <p:spPr>
          <a:xfrm>
            <a:off x="6362503" y="2765300"/>
            <a:ext cx="2153968" cy="356569"/>
          </a:xfrm>
          <a:prstGeom prst="rect">
            <a:avLst/>
          </a:prstGeom>
        </p:spPr>
      </p:pic>
      <p:cxnSp>
        <p:nvCxnSpPr>
          <p:cNvPr id="28" name="直線接點 27">
            <a:extLst>
              <a:ext uri="{FF2B5EF4-FFF2-40B4-BE49-F238E27FC236}">
                <a16:creationId xmlns:a16="http://schemas.microsoft.com/office/drawing/2014/main" id="{895E9239-AEEC-49F4-973E-FC1E32E3AADB}"/>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9" name="文字方塊 28">
            <a:extLst>
              <a:ext uri="{FF2B5EF4-FFF2-40B4-BE49-F238E27FC236}">
                <a16:creationId xmlns:a16="http://schemas.microsoft.com/office/drawing/2014/main" id="{310031EE-48D0-4AF2-81C0-B84EE58AB669}"/>
              </a:ext>
            </a:extLst>
          </p:cNvPr>
          <p:cNvSpPr txBox="1"/>
          <p:nvPr/>
        </p:nvSpPr>
        <p:spPr>
          <a:xfrm>
            <a:off x="8875059" y="2352981"/>
            <a:ext cx="3128682" cy="3416320"/>
          </a:xfrm>
          <a:prstGeom prst="rect">
            <a:avLst/>
          </a:prstGeom>
          <a:solidFill>
            <a:srgbClr val="FFC000"/>
          </a:solidFill>
        </p:spPr>
        <p:txBody>
          <a:bodyPr wrap="square" rtlCol="0">
            <a:spAutoFit/>
          </a:bodyPr>
          <a:lstStyle/>
          <a:p>
            <a:r>
              <a:rPr lang="zh-TW" altLang="en-US" sz="1200" dirty="0">
                <a:solidFill>
                  <a:schemeClr val="accent6">
                    <a:lumMod val="10000"/>
                  </a:schemeClr>
                </a:solidFill>
              </a:rPr>
              <a:t>與大多數數據科學問題一樣，沒有單一的最佳指標來評估迴歸模型的表現。為用例選擇的指標將取決於用於訓練模型的資料、您試圖幫助的業務範疇等等。</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因此，您可能經常使用單一指標來訓練模型（最佳化的指標），但在向利害關係人報告時，資料科學家通常會提供一系列指標。</a:t>
            </a:r>
            <a:endParaRPr lang="en-US" altLang="zh-TW" sz="1200" dirty="0">
              <a:solidFill>
                <a:schemeClr val="accent6">
                  <a:lumMod val="10000"/>
                </a:schemeClr>
              </a:solidFill>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思考面向</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您預期資料集中會出現頻繁的異常值嗎？如果是這樣，您想如何解釋它們？</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企業是否偏好高估或低估？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您想要一個與比例相關的指標還是與比例無關的指標？</a:t>
            </a: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0" name="矩形: 圓角 29">
            <a:extLst>
              <a:ext uri="{FF2B5EF4-FFF2-40B4-BE49-F238E27FC236}">
                <a16:creationId xmlns:a16="http://schemas.microsoft.com/office/drawing/2014/main" id="{5C735595-28C7-4B79-B26F-5E121BB87D66}"/>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何時使用每個評估指標</a:t>
            </a:r>
          </a:p>
        </p:txBody>
      </p:sp>
    </p:spTree>
    <p:extLst>
      <p:ext uri="{BB962C8B-B14F-4D97-AF65-F5344CB8AC3E}">
        <p14:creationId xmlns:p14="http://schemas.microsoft.com/office/powerpoint/2010/main" val="3643695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K-Nearest Neighbors (K-NN)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Logistic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Support Vector Machine (SVM)</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Kernel SVM</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Naive Bayes</a:t>
            </a:r>
          </a:p>
        </p:txBody>
      </p:sp>
      <p:sp>
        <p:nvSpPr>
          <p:cNvPr id="30" name="矩形 29">
            <a:extLst>
              <a:ext uri="{FF2B5EF4-FFF2-40B4-BE49-F238E27FC236}">
                <a16:creationId xmlns:a16="http://schemas.microsoft.com/office/drawing/2014/main" id="{3BAF3722-37CA-A401-45D6-2FE3229E3AF0}"/>
              </a:ext>
            </a:extLst>
          </p:cNvPr>
          <p:cNvSpPr/>
          <p:nvPr/>
        </p:nvSpPr>
        <p:spPr>
          <a:xfrm>
            <a:off x="6093281"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0C316331-9393-0F6A-5C97-D7451B8BC14E}"/>
              </a:ext>
            </a:extLst>
          </p:cNvPr>
          <p:cNvSpPr/>
          <p:nvPr/>
        </p:nvSpPr>
        <p:spPr>
          <a:xfrm>
            <a:off x="6093281"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2" name="標題 3">
            <a:extLst>
              <a:ext uri="{FF2B5EF4-FFF2-40B4-BE49-F238E27FC236}">
                <a16:creationId xmlns:a16="http://schemas.microsoft.com/office/drawing/2014/main" id="{23C34074-ABC6-D7BB-1E07-8C56F259644C}"/>
              </a:ext>
            </a:extLst>
          </p:cNvPr>
          <p:cNvSpPr txBox="1">
            <a:spLocks/>
          </p:cNvSpPr>
          <p:nvPr/>
        </p:nvSpPr>
        <p:spPr bwMode="auto">
          <a:xfrm>
            <a:off x="7145499"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Random Forest Classification</a:t>
            </a:r>
          </a:p>
        </p:txBody>
      </p:sp>
      <p:sp>
        <p:nvSpPr>
          <p:cNvPr id="33" name="標題 3">
            <a:extLst>
              <a:ext uri="{FF2B5EF4-FFF2-40B4-BE49-F238E27FC236}">
                <a16:creationId xmlns:a16="http://schemas.microsoft.com/office/drawing/2014/main" id="{20BF37B0-4880-78F2-50D1-E68A0D8A9FF4}"/>
              </a:ext>
            </a:extLst>
          </p:cNvPr>
          <p:cNvSpPr txBox="1">
            <a:spLocks/>
          </p:cNvSpPr>
          <p:nvPr/>
        </p:nvSpPr>
        <p:spPr bwMode="auto">
          <a:xfrm>
            <a:off x="7145499"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Decision Tree Classification</a:t>
            </a:r>
          </a:p>
        </p:txBody>
      </p:sp>
      <p:sp>
        <p:nvSpPr>
          <p:cNvPr id="34" name="矩形 33">
            <a:extLst>
              <a:ext uri="{FF2B5EF4-FFF2-40B4-BE49-F238E27FC236}">
                <a16:creationId xmlns:a16="http://schemas.microsoft.com/office/drawing/2014/main" id="{50625071-BEB5-F2F5-2FB6-089F4F78E1E9}"/>
              </a:ext>
            </a:extLst>
          </p:cNvPr>
          <p:cNvSpPr/>
          <p:nvPr/>
        </p:nvSpPr>
        <p:spPr>
          <a:xfrm>
            <a:off x="6093281"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08</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5" name="標題 3">
            <a:extLst>
              <a:ext uri="{FF2B5EF4-FFF2-40B4-BE49-F238E27FC236}">
                <a16:creationId xmlns:a16="http://schemas.microsoft.com/office/drawing/2014/main" id="{290489FC-305D-732E-915E-73813F54C6D2}"/>
              </a:ext>
            </a:extLst>
          </p:cNvPr>
          <p:cNvSpPr txBox="1">
            <a:spLocks/>
          </p:cNvSpPr>
          <p:nvPr/>
        </p:nvSpPr>
        <p:spPr bwMode="auto">
          <a:xfrm>
            <a:off x="7145499"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2921244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842851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73933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假如你現在是一位保險業務員，為了幫助業績成長你可能會考慮以下</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923330"/>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甚麼樣條件的人最可能買實支實付醫療險</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有哪些因素會影響購買意願？</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探討會不會買是一種分類問題</a:t>
            </a:r>
          </a:p>
        </p:txBody>
      </p:sp>
      <p:grpSp>
        <p:nvGrpSpPr>
          <p:cNvPr id="6" name="群組 5">
            <a:extLst>
              <a:ext uri="{FF2B5EF4-FFF2-40B4-BE49-F238E27FC236}">
                <a16:creationId xmlns:a16="http://schemas.microsoft.com/office/drawing/2014/main" id="{4334522F-F4DB-4FB9-9FAE-40EDBEFBFFAC}"/>
              </a:ext>
            </a:extLst>
          </p:cNvPr>
          <p:cNvGrpSpPr/>
          <p:nvPr/>
        </p:nvGrpSpPr>
        <p:grpSpPr>
          <a:xfrm>
            <a:off x="1631504" y="3933056"/>
            <a:ext cx="2580802" cy="822285"/>
            <a:chOff x="9120336" y="1700808"/>
            <a:chExt cx="2580802" cy="822285"/>
          </a:xfrm>
        </p:grpSpPr>
        <p:sp>
          <p:nvSpPr>
            <p:cNvPr id="16" name="文字方塊 15">
              <a:extLst>
                <a:ext uri="{FF2B5EF4-FFF2-40B4-BE49-F238E27FC236}">
                  <a16:creationId xmlns:a16="http://schemas.microsoft.com/office/drawing/2014/main" id="{A1116709-184F-469C-A714-BC5D402B2BD4}"/>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id="{A9AC3D54-DBA3-4702-8CA8-E95F6AFA412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E589F4A2-F464-4F12-8B37-8E19B108922D}"/>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3F01F8FA-8765-4875-ADB0-75531807F1D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2" name="Picture 2" descr="Middle age - Free marketing icons">
              <a:extLst>
                <a:ext uri="{FF2B5EF4-FFF2-40B4-BE49-F238E27FC236}">
                  <a16:creationId xmlns:a16="http://schemas.microsoft.com/office/drawing/2014/main" id="{7E3E2696-FC5C-4ECE-AAA0-611F1653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336" y="1700808"/>
              <a:ext cx="562913" cy="5629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ncome - Free business icons">
              <a:extLst>
                <a:ext uri="{FF2B5EF4-FFF2-40B4-BE49-F238E27FC236}">
                  <a16:creationId xmlns:a16="http://schemas.microsoft.com/office/drawing/2014/main" id="{D8B40BFF-40E9-4149-AF8E-05ED4BCA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02" y="1748260"/>
              <a:ext cx="515462" cy="5154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Education - Free education icons">
              <a:extLst>
                <a:ext uri="{FF2B5EF4-FFF2-40B4-BE49-F238E27FC236}">
                  <a16:creationId xmlns:a16="http://schemas.microsoft.com/office/drawing/2014/main" id="{EA72BCE2-EC80-4EF6-912F-077FAE3CC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447" y="1700808"/>
              <a:ext cx="657816" cy="6578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Family Special Lineal color icon">
              <a:extLst>
                <a:ext uri="{FF2B5EF4-FFF2-40B4-BE49-F238E27FC236}">
                  <a16:creationId xmlns:a16="http://schemas.microsoft.com/office/drawing/2014/main" id="{F0C691F8-A95D-4680-B499-3F20B98D9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1672" y="1748260"/>
              <a:ext cx="521967" cy="521967"/>
            </a:xfrm>
            <a:prstGeom prst="rect">
              <a:avLst/>
            </a:prstGeom>
            <a:noFill/>
            <a:extLst>
              <a:ext uri="{909E8E84-426E-40DD-AFC4-6F175D3DCCD1}">
                <a14:hiddenFill xmlns:a14="http://schemas.microsoft.com/office/drawing/2010/main">
                  <a:solidFill>
                    <a:srgbClr val="FFFFFF"/>
                  </a:solidFill>
                </a14:hiddenFill>
              </a:ext>
            </a:extLst>
          </p:spPr>
        </p:pic>
      </p:grpSp>
      <p:pic>
        <p:nvPicPr>
          <p:cNvPr id="26626" name="Picture 2" descr="醫療險】實支實付@ 保險停看聽:: 痞客邦::">
            <a:extLst>
              <a:ext uri="{FF2B5EF4-FFF2-40B4-BE49-F238E27FC236}">
                <a16:creationId xmlns:a16="http://schemas.microsoft.com/office/drawing/2014/main" id="{97C97F5D-047E-40CF-992B-D4756C984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8" y="2204864"/>
            <a:ext cx="3505572" cy="35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1074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透過條件機率影響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Y</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是或否</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8D5287BD-C431-4999-B02A-21998C531481}"/>
              </a:ext>
            </a:extLst>
          </p:cNvPr>
          <p:cNvGraphicFramePr>
            <a:graphicFrameLocks noGrp="1"/>
          </p:cNvGraphicFramePr>
          <p:nvPr>
            <p:extLst/>
          </p:nvPr>
        </p:nvGraphicFramePr>
        <p:xfrm>
          <a:off x="2010833" y="3287449"/>
          <a:ext cx="5041900" cy="2376747"/>
        </p:xfrm>
        <a:graphic>
          <a:graphicData uri="http://schemas.openxmlformats.org/drawingml/2006/table">
            <a:tbl>
              <a:tblPr/>
              <a:tblGrid>
                <a:gridCol w="690967">
                  <a:extLst>
                    <a:ext uri="{9D8B030D-6E8A-4147-A177-3AD203B41FA5}">
                      <a16:colId xmlns:a16="http://schemas.microsoft.com/office/drawing/2014/main" val="1060844365"/>
                    </a:ext>
                  </a:extLst>
                </a:gridCol>
                <a:gridCol w="1468305">
                  <a:extLst>
                    <a:ext uri="{9D8B030D-6E8A-4147-A177-3AD203B41FA5}">
                      <a16:colId xmlns:a16="http://schemas.microsoft.com/office/drawing/2014/main" val="2065155602"/>
                    </a:ext>
                  </a:extLst>
                </a:gridCol>
                <a:gridCol w="1108426">
                  <a:extLst>
                    <a:ext uri="{9D8B030D-6E8A-4147-A177-3AD203B41FA5}">
                      <a16:colId xmlns:a16="http://schemas.microsoft.com/office/drawing/2014/main" val="2677933172"/>
                    </a:ext>
                  </a:extLst>
                </a:gridCol>
                <a:gridCol w="748548">
                  <a:extLst>
                    <a:ext uri="{9D8B030D-6E8A-4147-A177-3AD203B41FA5}">
                      <a16:colId xmlns:a16="http://schemas.microsoft.com/office/drawing/2014/main" val="3986145828"/>
                    </a:ext>
                  </a:extLst>
                </a:gridCol>
                <a:gridCol w="1025654">
                  <a:extLst>
                    <a:ext uri="{9D8B030D-6E8A-4147-A177-3AD203B41FA5}">
                      <a16:colId xmlns:a16="http://schemas.microsoft.com/office/drawing/2014/main" val="596919157"/>
                    </a:ext>
                  </a:extLst>
                </a:gridCol>
              </a:tblGrid>
              <a:tr h="264083">
                <a:tc>
                  <a:txBody>
                    <a:bodyPr/>
                    <a:lstStyle/>
                    <a:p>
                      <a:pPr algn="l" fontAlgn="b"/>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工作是否需要</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年薪多少</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已婚</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4286427658"/>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65360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437751"/>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700252"/>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709945"/>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86623"/>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7122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735290"/>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93341"/>
                  </a:ext>
                </a:extLst>
              </a:tr>
            </a:tbl>
          </a:graphicData>
        </a:graphic>
      </p:graphicFrame>
      <p:sp>
        <p:nvSpPr>
          <p:cNvPr id="8" name="矩形 7">
            <a:extLst>
              <a:ext uri="{FF2B5EF4-FFF2-40B4-BE49-F238E27FC236}">
                <a16:creationId xmlns:a16="http://schemas.microsoft.com/office/drawing/2014/main" id="{2A2EE45C-0119-4C32-8027-2FCBDFB6845F}"/>
              </a:ext>
            </a:extLst>
          </p:cNvPr>
          <p:cNvSpPr/>
          <p:nvPr/>
        </p:nvSpPr>
        <p:spPr>
          <a:xfrm>
            <a:off x="1921933" y="3547533"/>
            <a:ext cx="5232400" cy="53340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3E8653ED-CD31-4650-8DB2-3B9D1D9F5BD1}"/>
              </a:ext>
            </a:extLst>
          </p:cNvPr>
          <p:cNvSpPr/>
          <p:nvPr/>
        </p:nvSpPr>
        <p:spPr>
          <a:xfrm>
            <a:off x="1921933" y="4334933"/>
            <a:ext cx="5232400" cy="10922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B34F4091-7D40-48BB-90DD-561267FF1E17}"/>
              </a:ext>
            </a:extLst>
          </p:cNvPr>
          <p:cNvSpPr/>
          <p:nvPr/>
        </p:nvSpPr>
        <p:spPr>
          <a:xfrm>
            <a:off x="7696200" y="3522133"/>
            <a:ext cx="2683933" cy="55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完全相同的條件，有不同購買意願</a:t>
            </a:r>
          </a:p>
        </p:txBody>
      </p:sp>
      <p:sp>
        <p:nvSpPr>
          <p:cNvPr id="20" name="矩形 19">
            <a:extLst>
              <a:ext uri="{FF2B5EF4-FFF2-40B4-BE49-F238E27FC236}">
                <a16:creationId xmlns:a16="http://schemas.microsoft.com/office/drawing/2014/main" id="{E50E2DE8-20A2-48FB-A88E-756D2B51ABF9}"/>
              </a:ext>
            </a:extLst>
          </p:cNvPr>
          <p:cNvSpPr/>
          <p:nvPr/>
        </p:nvSpPr>
        <p:spPr>
          <a:xfrm>
            <a:off x="7696200" y="4317999"/>
            <a:ext cx="2683933" cy="1083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4, 5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5, 6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6, 7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5B62FB92-2591-4A34-911A-E9705BD1AAB0}"/>
              </a:ext>
            </a:extLst>
          </p:cNvPr>
          <p:cNvSpPr/>
          <p:nvPr/>
        </p:nvSpPr>
        <p:spPr>
          <a:xfrm>
            <a:off x="2285486" y="1872734"/>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羅吉斯回歸本質就是條件機率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透過多種條件的是與否決定輸出的可能性</a:t>
            </a:r>
          </a:p>
        </p:txBody>
      </p:sp>
      <p:sp>
        <p:nvSpPr>
          <p:cNvPr id="11" name="矩形 10">
            <a:extLst>
              <a:ext uri="{FF2B5EF4-FFF2-40B4-BE49-F238E27FC236}">
                <a16:creationId xmlns:a16="http://schemas.microsoft.com/office/drawing/2014/main" id="{5459B937-121C-4ED9-BF48-CAD59368708E}"/>
              </a:ext>
            </a:extLst>
          </p:cNvPr>
          <p:cNvSpPr/>
          <p:nvPr/>
        </p:nvSpPr>
        <p:spPr>
          <a:xfrm>
            <a:off x="5718926" y="1906600"/>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P(Y=1 | X1 =1, X2 &gt; 50w, X3=1)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580A69FC-691C-442D-B519-0646C073AB3B}"/>
              </a:ext>
            </a:extLst>
          </p:cNvPr>
          <p:cNvSpPr/>
          <p:nvPr/>
        </p:nvSpPr>
        <p:spPr>
          <a:xfrm>
            <a:off x="68918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工作需要</a:t>
            </a:r>
          </a:p>
        </p:txBody>
      </p:sp>
      <p:sp>
        <p:nvSpPr>
          <p:cNvPr id="31" name="矩形 30">
            <a:extLst>
              <a:ext uri="{FF2B5EF4-FFF2-40B4-BE49-F238E27FC236}">
                <a16:creationId xmlns:a16="http://schemas.microsoft.com/office/drawing/2014/main" id="{2D7F2772-74DE-42DA-82E4-0AE37B85B7BD}"/>
              </a:ext>
            </a:extLst>
          </p:cNvPr>
          <p:cNvSpPr/>
          <p:nvPr/>
        </p:nvSpPr>
        <p:spPr>
          <a:xfrm>
            <a:off x="7848601"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年薪大於</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萬</a:t>
            </a:r>
          </a:p>
        </p:txBody>
      </p:sp>
      <p:sp>
        <p:nvSpPr>
          <p:cNvPr id="32" name="矩形 31">
            <a:extLst>
              <a:ext uri="{FF2B5EF4-FFF2-40B4-BE49-F238E27FC236}">
                <a16:creationId xmlns:a16="http://schemas.microsoft.com/office/drawing/2014/main" id="{2FE98204-B238-4FC7-BE9A-BAAEEAD38623}"/>
              </a:ext>
            </a:extLst>
          </p:cNvPr>
          <p:cNvSpPr/>
          <p:nvPr/>
        </p:nvSpPr>
        <p:spPr>
          <a:xfrm>
            <a:off x="87460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已婚</a:t>
            </a:r>
          </a:p>
        </p:txBody>
      </p:sp>
    </p:spTree>
    <p:extLst>
      <p:ext uri="{BB962C8B-B14F-4D97-AF65-F5344CB8AC3E}">
        <p14:creationId xmlns:p14="http://schemas.microsoft.com/office/powerpoint/2010/main" val="1613490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機率模型：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邏輯回歸是一種監督學習算法，主要用於處理二元分類問題。它通過非線性轉換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(sigmoid, 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，將特徵空間中的數據點映射到一個介於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之間的機率值。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邏輯回歸旨在找到一條最佳的決策邊界，這條邊界可以將類別有效地分開。在特徵空間中，這通常表現為一條線或超平面。當特徵線性可分時，算法將尋找一個超平面，使得兩類數據點在此邊界的兩側。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邏輯回歸使用對數損失函數（也稱為交叉熵損失），來量化模型預測與實際數據之間的差異。當模型的預測值與實際的標籤越接近時，對數損失越小。這個損失函數鼓勵模型精準地預測正確的類別概率。</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1" name="圖片 10">
            <a:extLst>
              <a:ext uri="{FF2B5EF4-FFF2-40B4-BE49-F238E27FC236}">
                <a16:creationId xmlns:a16="http://schemas.microsoft.com/office/drawing/2014/main" id="{6D5C41AD-2624-4E1F-9815-C581B269B62A}"/>
              </a:ext>
            </a:extLst>
          </p:cNvPr>
          <p:cNvPicPr>
            <a:picLocks noChangeAspect="1"/>
          </p:cNvPicPr>
          <p:nvPr/>
        </p:nvPicPr>
        <p:blipFill>
          <a:blip r:embed="rId3"/>
          <a:stretch>
            <a:fillRect/>
          </a:stretch>
        </p:blipFill>
        <p:spPr>
          <a:xfrm>
            <a:off x="6672064" y="2132856"/>
            <a:ext cx="4752528" cy="3684652"/>
          </a:xfrm>
          <a:prstGeom prst="rect">
            <a:avLst/>
          </a:prstGeom>
        </p:spPr>
      </p:pic>
      <p:pic>
        <p:nvPicPr>
          <p:cNvPr id="15" name="圖片 14">
            <a:extLst>
              <a:ext uri="{FF2B5EF4-FFF2-40B4-BE49-F238E27FC236}">
                <a16:creationId xmlns:a16="http://schemas.microsoft.com/office/drawing/2014/main" id="{74B941DA-603D-412A-A5FB-66E9E15E87A2}"/>
              </a:ext>
            </a:extLst>
          </p:cNvPr>
          <p:cNvPicPr>
            <a:picLocks noChangeAspect="1"/>
          </p:cNvPicPr>
          <p:nvPr/>
        </p:nvPicPr>
        <p:blipFill rotWithShape="1">
          <a:blip r:embed="rId4"/>
          <a:srcRect l="19914" t="18889" r="20256" b="23651"/>
          <a:stretch/>
        </p:blipFill>
        <p:spPr>
          <a:xfrm>
            <a:off x="6168008" y="2564904"/>
            <a:ext cx="720080" cy="744768"/>
          </a:xfrm>
          <a:prstGeom prst="rect">
            <a:avLst/>
          </a:prstGeom>
        </p:spPr>
      </p:pic>
      <p:sp>
        <p:nvSpPr>
          <p:cNvPr id="19" name="文字方塊 18">
            <a:extLst>
              <a:ext uri="{FF2B5EF4-FFF2-40B4-BE49-F238E27FC236}">
                <a16:creationId xmlns:a16="http://schemas.microsoft.com/office/drawing/2014/main" id="{62F9A9CD-31BF-4456-AFB8-4B32529A0201}"/>
              </a:ext>
            </a:extLst>
          </p:cNvPr>
          <p:cNvSpPr txBox="1"/>
          <p:nvPr/>
        </p:nvSpPr>
        <p:spPr>
          <a:xfrm>
            <a:off x="6816080" y="1916832"/>
            <a:ext cx="8803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買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不買</a:t>
            </a:r>
          </a:p>
        </p:txBody>
      </p:sp>
      <p:grpSp>
        <p:nvGrpSpPr>
          <p:cNvPr id="26" name="群組 25">
            <a:extLst>
              <a:ext uri="{FF2B5EF4-FFF2-40B4-BE49-F238E27FC236}">
                <a16:creationId xmlns:a16="http://schemas.microsoft.com/office/drawing/2014/main" id="{6E82BC39-4D5D-4A68-8D4C-2E16E956CAF5}"/>
              </a:ext>
            </a:extLst>
          </p:cNvPr>
          <p:cNvGrpSpPr/>
          <p:nvPr/>
        </p:nvGrpSpPr>
        <p:grpSpPr>
          <a:xfrm>
            <a:off x="8798023" y="1937875"/>
            <a:ext cx="1571025" cy="590568"/>
            <a:chOff x="6240016" y="2852936"/>
            <a:chExt cx="2384040" cy="896190"/>
          </a:xfrm>
        </p:grpSpPr>
        <p:sp>
          <p:nvSpPr>
            <p:cNvPr id="30" name="文字方塊 29">
              <a:extLst>
                <a:ext uri="{FF2B5EF4-FFF2-40B4-BE49-F238E27FC236}">
                  <a16:creationId xmlns:a16="http://schemas.microsoft.com/office/drawing/2014/main" id="{ED42C6B3-B85C-4543-92B1-F223DBFEAE81}"/>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D8CECA4A-263A-40E7-95D5-C3D5E1F03C5A}"/>
                </a:ext>
              </a:extLst>
            </p:cNvPr>
            <p:cNvPicPr>
              <a:picLocks noChangeAspect="1"/>
            </p:cNvPicPr>
            <p:nvPr/>
          </p:nvPicPr>
          <p:blipFill rotWithShape="1">
            <a:blip r:embed="rId4"/>
            <a:srcRect l="19914" t="18889" r="20256" b="23651"/>
            <a:stretch/>
          </p:blipFill>
          <p:spPr>
            <a:xfrm>
              <a:off x="6240016" y="2852936"/>
              <a:ext cx="866483" cy="896190"/>
            </a:xfrm>
            <a:prstGeom prst="rect">
              <a:avLst/>
            </a:prstGeom>
          </p:spPr>
        </p:pic>
        <p:pic>
          <p:nvPicPr>
            <p:cNvPr id="33" name="Picture 2" descr="Middle age - Free marketing icons">
              <a:extLst>
                <a:ext uri="{FF2B5EF4-FFF2-40B4-BE49-F238E27FC236}">
                  <a16:creationId xmlns:a16="http://schemas.microsoft.com/office/drawing/2014/main" id="{5168E13C-A0E8-4FC1-9E12-00C9D24B7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字方塊 1">
            <a:extLst>
              <a:ext uri="{FF2B5EF4-FFF2-40B4-BE49-F238E27FC236}">
                <a16:creationId xmlns:a16="http://schemas.microsoft.com/office/drawing/2014/main" id="{E6A9C4B1-33C8-48D2-883B-A9D3A33B0730}"/>
              </a:ext>
            </a:extLst>
          </p:cNvPr>
          <p:cNvSpPr txBox="1"/>
          <p:nvPr/>
        </p:nvSpPr>
        <p:spPr>
          <a:xfrm>
            <a:off x="9878144" y="2513938"/>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20696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Comparing LR and Logistic Models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37" name="直線單箭頭接點 36">
            <a:extLst>
              <a:ext uri="{FF2B5EF4-FFF2-40B4-BE49-F238E27FC236}">
                <a16:creationId xmlns:a16="http://schemas.microsoft.com/office/drawing/2014/main" id="{1EDC4F66-6E21-40FE-A919-B8A3CA410CDD}"/>
              </a:ext>
            </a:extLst>
          </p:cNvPr>
          <p:cNvCxnSpPr>
            <a:cxnSpLocks/>
          </p:cNvCxnSpPr>
          <p:nvPr/>
        </p:nvCxnSpPr>
        <p:spPr>
          <a:xfrm flipV="1">
            <a:off x="1415480"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6A0F5B2-BC33-45E9-8521-C5BDB3FCAA40}"/>
              </a:ext>
            </a:extLst>
          </p:cNvPr>
          <p:cNvSpPr/>
          <p:nvPr/>
        </p:nvSpPr>
        <p:spPr>
          <a:xfrm>
            <a:off x="4583832"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DE50C7D4-7A24-4F54-91C7-E15A29D5699C}"/>
              </a:ext>
            </a:extLst>
          </p:cNvPr>
          <p:cNvSpPr/>
          <p:nvPr/>
        </p:nvSpPr>
        <p:spPr>
          <a:xfrm>
            <a:off x="1487488" y="2852936"/>
            <a:ext cx="2658100"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1. 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估計機率可能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&lt;</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0 or &gt; 1</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2FE506F7-599F-4C40-BBB8-E695C5DE3CC3}"/>
              </a:ext>
            </a:extLst>
          </p:cNvPr>
          <p:cNvSpPr/>
          <p:nvPr/>
        </p:nvSpPr>
        <p:spPr>
          <a:xfrm>
            <a:off x="3215680" y="4221088"/>
            <a:ext cx="2122697"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2. LR:</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無法捕捉預估門檻</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pic>
        <p:nvPicPr>
          <p:cNvPr id="43" name="圖片 42">
            <a:extLst>
              <a:ext uri="{FF2B5EF4-FFF2-40B4-BE49-F238E27FC236}">
                <a16:creationId xmlns:a16="http://schemas.microsoft.com/office/drawing/2014/main" id="{5EAA6EFF-F5E4-463D-B780-360E6ABACFB3}"/>
              </a:ext>
            </a:extLst>
          </p:cNvPr>
          <p:cNvPicPr>
            <a:picLocks noChangeAspect="1"/>
          </p:cNvPicPr>
          <p:nvPr/>
        </p:nvPicPr>
        <p:blipFill>
          <a:blip r:embed="rId3"/>
          <a:stretch>
            <a:fillRect/>
          </a:stretch>
        </p:blipFill>
        <p:spPr>
          <a:xfrm>
            <a:off x="6240016" y="2060848"/>
            <a:ext cx="4496427" cy="3458058"/>
          </a:xfrm>
          <a:prstGeom prst="rect">
            <a:avLst/>
          </a:prstGeom>
        </p:spPr>
      </p:pic>
      <p:sp>
        <p:nvSpPr>
          <p:cNvPr id="44" name="手繪多邊形: 圖案 43">
            <a:extLst>
              <a:ext uri="{FF2B5EF4-FFF2-40B4-BE49-F238E27FC236}">
                <a16:creationId xmlns:a16="http://schemas.microsoft.com/office/drawing/2014/main" id="{EF22BDA8-16B7-4914-91D4-3F7B04226B40}"/>
              </a:ext>
            </a:extLst>
          </p:cNvPr>
          <p:cNvSpPr/>
          <p:nvPr/>
        </p:nvSpPr>
        <p:spPr>
          <a:xfrm rot="20770493">
            <a:off x="6653920"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45" name="直線單箭頭接點 44">
            <a:extLst>
              <a:ext uri="{FF2B5EF4-FFF2-40B4-BE49-F238E27FC236}">
                <a16:creationId xmlns:a16="http://schemas.microsoft.com/office/drawing/2014/main" id="{78130337-8F1B-425F-A974-D1011184B8E0}"/>
              </a:ext>
            </a:extLst>
          </p:cNvPr>
          <p:cNvCxnSpPr>
            <a:cxnSpLocks/>
          </p:cNvCxnSpPr>
          <p:nvPr/>
        </p:nvCxnSpPr>
        <p:spPr>
          <a:xfrm flipV="1">
            <a:off x="6744072"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88C14BD3-DB8D-4926-9F83-37AF4A555F91}"/>
              </a:ext>
            </a:extLst>
          </p:cNvPr>
          <p:cNvSpPr/>
          <p:nvPr/>
        </p:nvSpPr>
        <p:spPr>
          <a:xfrm>
            <a:off x="9912424"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46">
            <a:extLst>
              <a:ext uri="{FF2B5EF4-FFF2-40B4-BE49-F238E27FC236}">
                <a16:creationId xmlns:a16="http://schemas.microsoft.com/office/drawing/2014/main" id="{8FEC9C38-FB48-4FFD-A37E-A2B6E9EF5F99}"/>
              </a:ext>
            </a:extLst>
          </p:cNvPr>
          <p:cNvSpPr/>
          <p:nvPr/>
        </p:nvSpPr>
        <p:spPr>
          <a:xfrm>
            <a:off x="9696400"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82C02FF0-65CE-48CA-B3D9-B5CA294838A0}"/>
              </a:ext>
            </a:extLst>
          </p:cNvPr>
          <p:cNvSpPr/>
          <p:nvPr/>
        </p:nvSpPr>
        <p:spPr>
          <a:xfrm>
            <a:off x="7536160" y="2564904"/>
            <a:ext cx="1745991" cy="523220"/>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無法由年紀決定</a:t>
            </a:r>
            <a:endPar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是否會買醫療險</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49">
            <a:extLst>
              <a:ext uri="{FF2B5EF4-FFF2-40B4-BE49-F238E27FC236}">
                <a16:creationId xmlns:a16="http://schemas.microsoft.com/office/drawing/2014/main" id="{36DBA8DC-B72C-4ACE-BB93-CE8193466738}"/>
              </a:ext>
            </a:extLst>
          </p:cNvPr>
          <p:cNvSpPr/>
          <p:nvPr/>
        </p:nvSpPr>
        <p:spPr>
          <a:xfrm>
            <a:off x="9624392" y="4077072"/>
            <a:ext cx="902811"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接點 51">
            <a:extLst>
              <a:ext uri="{FF2B5EF4-FFF2-40B4-BE49-F238E27FC236}">
                <a16:creationId xmlns:a16="http://schemas.microsoft.com/office/drawing/2014/main" id="{13C4B517-8871-49F2-9EDC-8E0BAE4CC08E}"/>
              </a:ext>
            </a:extLst>
          </p:cNvPr>
          <p:cNvCxnSpPr/>
          <p:nvPr/>
        </p:nvCxnSpPr>
        <p:spPr>
          <a:xfrm>
            <a:off x="739214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B06516D8-0CEF-4BA6-80AE-DAC328FCA466}"/>
              </a:ext>
            </a:extLst>
          </p:cNvPr>
          <p:cNvCxnSpPr/>
          <p:nvPr/>
        </p:nvCxnSpPr>
        <p:spPr>
          <a:xfrm>
            <a:off x="9480376"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8031DF43-607B-4B48-81A6-3F1F57DE8445}"/>
              </a:ext>
            </a:extLst>
          </p:cNvPr>
          <p:cNvSpPr/>
          <p:nvPr/>
        </p:nvSpPr>
        <p:spPr>
          <a:xfrm>
            <a:off x="6168008" y="4077072"/>
            <a:ext cx="1082348"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cxnSp>
        <p:nvCxnSpPr>
          <p:cNvPr id="55" name="直線單箭頭接點 54">
            <a:extLst>
              <a:ext uri="{FF2B5EF4-FFF2-40B4-BE49-F238E27FC236}">
                <a16:creationId xmlns:a16="http://schemas.microsoft.com/office/drawing/2014/main" id="{4098C538-7AA8-4AC1-93CD-766AFE407319}"/>
              </a:ext>
            </a:extLst>
          </p:cNvPr>
          <p:cNvCxnSpPr>
            <a:cxnSpLocks/>
          </p:cNvCxnSpPr>
          <p:nvPr/>
        </p:nvCxnSpPr>
        <p:spPr>
          <a:xfrm>
            <a:off x="7392144" y="3284984"/>
            <a:ext cx="2088232" cy="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173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使用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sigmoid</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函數解釋</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X</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與條件機率的關係</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Century Gothic" panose="020F03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D6E9A800-3521-4F4F-895B-8665AA179DF3}"/>
              </a:ext>
            </a:extLst>
          </p:cNvPr>
          <p:cNvPicPr>
            <a:picLocks noChangeAspect="1"/>
          </p:cNvPicPr>
          <p:nvPr/>
        </p:nvPicPr>
        <p:blipFill>
          <a:blip r:embed="rId4"/>
          <a:stretch>
            <a:fillRect/>
          </a:stretch>
        </p:blipFill>
        <p:spPr>
          <a:xfrm>
            <a:off x="7752184" y="3140968"/>
            <a:ext cx="2952328" cy="2021942"/>
          </a:xfrm>
          <a:prstGeom prst="rect">
            <a:avLst/>
          </a:prstGeom>
        </p:spPr>
      </p:pic>
      <p:grpSp>
        <p:nvGrpSpPr>
          <p:cNvPr id="4" name="群組 3">
            <a:extLst>
              <a:ext uri="{FF2B5EF4-FFF2-40B4-BE49-F238E27FC236}">
                <a16:creationId xmlns:a16="http://schemas.microsoft.com/office/drawing/2014/main" id="{12FEC749-733B-44A4-B455-1DCBC856B165}"/>
              </a:ext>
            </a:extLst>
          </p:cNvPr>
          <p:cNvGrpSpPr/>
          <p:nvPr/>
        </p:nvGrpSpPr>
        <p:grpSpPr>
          <a:xfrm>
            <a:off x="7248128" y="1700808"/>
            <a:ext cx="3588914" cy="1268555"/>
            <a:chOff x="8112224" y="1700808"/>
            <a:chExt cx="3588914" cy="1268555"/>
          </a:xfrm>
        </p:grpSpPr>
        <p:grpSp>
          <p:nvGrpSpPr>
            <p:cNvPr id="27" name="群組 26">
              <a:extLst>
                <a:ext uri="{FF2B5EF4-FFF2-40B4-BE49-F238E27FC236}">
                  <a16:creationId xmlns:a16="http://schemas.microsoft.com/office/drawing/2014/main" id="{5C74DA17-0045-4585-95DB-27B704B8807E}"/>
                </a:ext>
              </a:extLst>
            </p:cNvPr>
            <p:cNvGrpSpPr/>
            <p:nvPr/>
          </p:nvGrpSpPr>
          <p:grpSpPr>
            <a:xfrm>
              <a:off x="8112224" y="1700808"/>
              <a:ext cx="3528392" cy="1268555"/>
              <a:chOff x="6240016" y="2852936"/>
              <a:chExt cx="5354355" cy="1925040"/>
            </a:xfrm>
          </p:grpSpPr>
          <p:sp>
            <p:nvSpPr>
              <p:cNvPr id="28" name="文字方塊 27">
                <a:extLst>
                  <a:ext uri="{FF2B5EF4-FFF2-40B4-BE49-F238E27FC236}">
                    <a16:creationId xmlns:a16="http://schemas.microsoft.com/office/drawing/2014/main" id="{F10D1DAB-2336-44FF-A372-2A5CADBF5BF8}"/>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31C447E3-35ED-474B-AE8E-69CDB58CA2D2}"/>
                  </a:ext>
                </a:extLst>
              </p:cNvPr>
              <p:cNvPicPr>
                <a:picLocks noChangeAspect="1"/>
              </p:cNvPicPr>
              <p:nvPr/>
            </p:nvPicPr>
            <p:blipFill rotWithShape="1">
              <a:blip r:embed="rId5"/>
              <a:srcRect l="19914" t="18889" r="20256" b="23651"/>
              <a:stretch/>
            </p:blipFill>
            <p:spPr>
              <a:xfrm>
                <a:off x="6240016" y="2852936"/>
                <a:ext cx="866483" cy="896190"/>
              </a:xfrm>
              <a:prstGeom prst="rect">
                <a:avLst/>
              </a:prstGeom>
            </p:spPr>
          </p:pic>
          <p:pic>
            <p:nvPicPr>
              <p:cNvPr id="30" name="圖片 29">
                <a:extLst>
                  <a:ext uri="{FF2B5EF4-FFF2-40B4-BE49-F238E27FC236}">
                    <a16:creationId xmlns:a16="http://schemas.microsoft.com/office/drawing/2014/main" id="{E595566F-70DE-4885-9592-F73A6921A74E}"/>
                  </a:ext>
                </a:extLst>
              </p:cNvPr>
              <p:cNvPicPr>
                <a:picLocks noChangeAspect="1"/>
              </p:cNvPicPr>
              <p:nvPr/>
            </p:nvPicPr>
            <p:blipFill>
              <a:blip r:embed="rId6"/>
              <a:stretch>
                <a:fillRect/>
              </a:stretch>
            </p:blipFill>
            <p:spPr>
              <a:xfrm>
                <a:off x="6384032" y="4221088"/>
                <a:ext cx="5210339" cy="556888"/>
              </a:xfrm>
              <a:prstGeom prst="rect">
                <a:avLst/>
              </a:prstGeom>
            </p:spPr>
          </p:pic>
          <p:pic>
            <p:nvPicPr>
              <p:cNvPr id="31" name="Picture 2" descr="Middle age - Free marketing icons">
                <a:extLst>
                  <a:ext uri="{FF2B5EF4-FFF2-40B4-BE49-F238E27FC236}">
                    <a16:creationId xmlns:a16="http://schemas.microsoft.com/office/drawing/2014/main" id="{6DEB9B0C-BD26-4CF9-B6BE-626F95C05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ncome - Free business icons">
                <a:extLst>
                  <a:ext uri="{FF2B5EF4-FFF2-40B4-BE49-F238E27FC236}">
                    <a16:creationId xmlns:a16="http://schemas.microsoft.com/office/drawing/2014/main" id="{F2035A0F-7FEF-4F75-80DB-17C3C8AF5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5976" y="2924945"/>
                <a:ext cx="782217" cy="7822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ducation - Free education icons">
                <a:extLst>
                  <a:ext uri="{FF2B5EF4-FFF2-40B4-BE49-F238E27FC236}">
                    <a16:creationId xmlns:a16="http://schemas.microsoft.com/office/drawing/2014/main" id="{F6572CA3-BD66-4B62-A112-3F414B352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4392" y="2852936"/>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Family Special Lineal color icon">
                <a:extLst>
                  <a:ext uri="{FF2B5EF4-FFF2-40B4-BE49-F238E27FC236}">
                    <a16:creationId xmlns:a16="http://schemas.microsoft.com/office/drawing/2014/main" id="{CAE504E5-BF71-4331-B28D-BB805470C5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76520" y="2924944"/>
                <a:ext cx="792088" cy="7920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文字方塊 34">
              <a:extLst>
                <a:ext uri="{FF2B5EF4-FFF2-40B4-BE49-F238E27FC236}">
                  <a16:creationId xmlns:a16="http://schemas.microsoft.com/office/drawing/2014/main" id="{6D9E1C38-3A2D-4AF4-9649-3762074D19CF}"/>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16080286-138F-4726-B368-3E1B350EB1B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9" name="文字方塊 38">
              <a:extLst>
                <a:ext uri="{FF2B5EF4-FFF2-40B4-BE49-F238E27FC236}">
                  <a16:creationId xmlns:a16="http://schemas.microsoft.com/office/drawing/2014/main" id="{0C173A7D-E28F-4808-BC3B-4CF58898CB4C}"/>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E0DEDC5E-D4B9-4988-93CC-F0E7638AA6F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sp>
        <p:nvSpPr>
          <p:cNvPr id="5" name="矩形 4">
            <a:extLst>
              <a:ext uri="{FF2B5EF4-FFF2-40B4-BE49-F238E27FC236}">
                <a16:creationId xmlns:a16="http://schemas.microsoft.com/office/drawing/2014/main" id="{75D4BBBB-73FD-4180-8071-A4A0EC4AE3E0}"/>
              </a:ext>
            </a:extLst>
          </p:cNvPr>
          <p:cNvSpPr/>
          <p:nvPr/>
        </p:nvSpPr>
        <p:spPr>
          <a:xfrm>
            <a:off x="8184232" y="4509120"/>
            <a:ext cx="1224136"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3A13D720-E596-4957-AE85-C163E0F2FCBC}"/>
              </a:ext>
            </a:extLst>
          </p:cNvPr>
          <p:cNvSpPr/>
          <p:nvPr/>
        </p:nvSpPr>
        <p:spPr>
          <a:xfrm>
            <a:off x="8328248" y="5085184"/>
            <a:ext cx="1013419" cy="523220"/>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3E9EED9A-601A-4699-B5CC-0D556DFD8145}"/>
              </a:ext>
            </a:extLst>
          </p:cNvPr>
          <p:cNvSpPr/>
          <p:nvPr/>
        </p:nvSpPr>
        <p:spPr>
          <a:xfrm>
            <a:off x="9679697" y="50851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線性回歸</a:t>
            </a:r>
          </a:p>
        </p:txBody>
      </p:sp>
      <p:sp>
        <p:nvSpPr>
          <p:cNvPr id="57" name="矩形 56">
            <a:extLst>
              <a:ext uri="{FF2B5EF4-FFF2-40B4-BE49-F238E27FC236}">
                <a16:creationId xmlns:a16="http://schemas.microsoft.com/office/drawing/2014/main" id="{2DF49507-BA4A-442C-A9A0-144F4F8082B5}"/>
              </a:ext>
            </a:extLst>
          </p:cNvPr>
          <p:cNvSpPr/>
          <p:nvPr/>
        </p:nvSpPr>
        <p:spPr>
          <a:xfrm>
            <a:off x="9212802" y="3284984"/>
            <a:ext cx="1293944"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 </a:t>
            </a: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a:t>
            </a:r>
          </a:p>
        </p:txBody>
      </p:sp>
      <p:sp>
        <p:nvSpPr>
          <p:cNvPr id="58" name="矩形 57">
            <a:extLst>
              <a:ext uri="{FF2B5EF4-FFF2-40B4-BE49-F238E27FC236}">
                <a16:creationId xmlns:a16="http://schemas.microsoft.com/office/drawing/2014/main" id="{A8AA8659-AA1B-441D-88D8-CC47075F5C2D}"/>
              </a:ext>
            </a:extLst>
          </p:cNvPr>
          <p:cNvSpPr/>
          <p:nvPr/>
        </p:nvSpPr>
        <p:spPr>
          <a:xfrm>
            <a:off x="7947752" y="32849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條件機率</a:t>
            </a:r>
          </a:p>
        </p:txBody>
      </p:sp>
    </p:spTree>
    <p:extLst>
      <p:ext uri="{BB962C8B-B14F-4D97-AF65-F5344CB8AC3E}">
        <p14:creationId xmlns:p14="http://schemas.microsoft.com/office/powerpoint/2010/main" val="19675482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勝率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(Odds)</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代表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&lt;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成功和失敗機率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的比值</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勝率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成功機率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失敗機率，對數勝率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 / Logit)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與機率呈現</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3804FD0F-8284-48AF-B6B3-D3C6B8F7603A}"/>
              </a:ext>
            </a:extLst>
          </p:cNvPr>
          <p:cNvPicPr>
            <a:picLocks noChangeAspect="1"/>
          </p:cNvPicPr>
          <p:nvPr/>
        </p:nvPicPr>
        <p:blipFill>
          <a:blip r:embed="rId3"/>
          <a:stretch>
            <a:fillRect/>
          </a:stretch>
        </p:blipFill>
        <p:spPr>
          <a:xfrm>
            <a:off x="1106074" y="1628800"/>
            <a:ext cx="3781953" cy="2886478"/>
          </a:xfrm>
          <a:prstGeom prst="rect">
            <a:avLst/>
          </a:prstGeom>
        </p:spPr>
      </p:pic>
      <p:pic>
        <p:nvPicPr>
          <p:cNvPr id="8" name="圖片 7">
            <a:extLst>
              <a:ext uri="{FF2B5EF4-FFF2-40B4-BE49-F238E27FC236}">
                <a16:creationId xmlns:a16="http://schemas.microsoft.com/office/drawing/2014/main" id="{CEEA316C-A8E4-4C03-ADA7-5013BF46DA68}"/>
              </a:ext>
            </a:extLst>
          </p:cNvPr>
          <p:cNvPicPr>
            <a:picLocks noChangeAspect="1"/>
          </p:cNvPicPr>
          <p:nvPr/>
        </p:nvPicPr>
        <p:blipFill>
          <a:blip r:embed="rId4"/>
          <a:stretch>
            <a:fillRect/>
          </a:stretch>
        </p:blipFill>
        <p:spPr>
          <a:xfrm>
            <a:off x="1847528" y="4581128"/>
            <a:ext cx="2232248" cy="591094"/>
          </a:xfrm>
          <a:prstGeom prst="rect">
            <a:avLst/>
          </a:prstGeom>
        </p:spPr>
      </p:pic>
      <p:sp>
        <p:nvSpPr>
          <p:cNvPr id="11" name="矩形 10">
            <a:extLst>
              <a:ext uri="{FF2B5EF4-FFF2-40B4-BE49-F238E27FC236}">
                <a16:creationId xmlns:a16="http://schemas.microsoft.com/office/drawing/2014/main" id="{4AFD7149-5B88-4AC4-8CCF-6305535929AC}"/>
              </a:ext>
            </a:extLst>
          </p:cNvPr>
          <p:cNvSpPr/>
          <p:nvPr/>
        </p:nvSpPr>
        <p:spPr>
          <a:xfrm>
            <a:off x="983432" y="5373216"/>
            <a:ext cx="3711272"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勝率是</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代表一個人買保險和不買保險的機率比為</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3:1 </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0D1B5FFE-60B2-4A8B-A953-46FF858429E5}"/>
              </a:ext>
            </a:extLst>
          </p:cNvPr>
          <p:cNvPicPr>
            <a:picLocks noChangeAspect="1"/>
          </p:cNvPicPr>
          <p:nvPr/>
        </p:nvPicPr>
        <p:blipFill>
          <a:blip r:embed="rId5"/>
          <a:stretch>
            <a:fillRect/>
          </a:stretch>
        </p:blipFill>
        <p:spPr>
          <a:xfrm>
            <a:off x="6866714" y="1628800"/>
            <a:ext cx="3763176" cy="2880320"/>
          </a:xfrm>
          <a:prstGeom prst="rect">
            <a:avLst/>
          </a:prstGeom>
        </p:spPr>
      </p:pic>
      <p:sp>
        <p:nvSpPr>
          <p:cNvPr id="13" name="矩形 12">
            <a:extLst>
              <a:ext uri="{FF2B5EF4-FFF2-40B4-BE49-F238E27FC236}">
                <a16:creationId xmlns:a16="http://schemas.microsoft.com/office/drawing/2014/main" id="{1EAB6B7F-C488-4105-A213-49035CB4033F}"/>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邏輯迴歸的基本假設</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對數勝率的基本性質</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7" name="圖片 36">
            <a:extLst>
              <a:ext uri="{FF2B5EF4-FFF2-40B4-BE49-F238E27FC236}">
                <a16:creationId xmlns:a16="http://schemas.microsoft.com/office/drawing/2014/main" id="{6B136089-386E-4749-BD4E-E2161EE9310C}"/>
              </a:ext>
            </a:extLst>
          </p:cNvPr>
          <p:cNvPicPr>
            <a:picLocks noChangeAspect="1"/>
          </p:cNvPicPr>
          <p:nvPr/>
        </p:nvPicPr>
        <p:blipFill rotWithShape="1">
          <a:blip r:embed="rId6"/>
          <a:srcRect t="19888" b="45775"/>
          <a:stretch/>
        </p:blipFill>
        <p:spPr>
          <a:xfrm>
            <a:off x="7104112" y="4581128"/>
            <a:ext cx="2952328" cy="694268"/>
          </a:xfrm>
          <a:prstGeom prst="rect">
            <a:avLst/>
          </a:prstGeom>
        </p:spPr>
      </p:pic>
    </p:spTree>
    <p:extLst>
      <p:ext uri="{BB962C8B-B14F-4D97-AF65-F5344CB8AC3E}">
        <p14:creationId xmlns:p14="http://schemas.microsoft.com/office/powerpoint/2010/main" val="76746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950F46C4-FB36-44A7-AD0F-1812A7352F09}"/>
              </a:ext>
            </a:extLst>
          </p:cNvPr>
          <p:cNvPicPr>
            <a:picLocks noChangeAspect="1"/>
          </p:cNvPicPr>
          <p:nvPr/>
        </p:nvPicPr>
        <p:blipFill>
          <a:blip r:embed="rId2"/>
          <a:stretch>
            <a:fillRect/>
          </a:stretch>
        </p:blipFill>
        <p:spPr>
          <a:xfrm>
            <a:off x="6664506" y="1407896"/>
            <a:ext cx="3664827" cy="1560944"/>
          </a:xfrm>
          <a:prstGeom prst="rect">
            <a:avLst/>
          </a:prstGeom>
        </p:spPr>
      </p:pic>
      <p:sp>
        <p:nvSpPr>
          <p:cNvPr id="31" name="文字方塊 30">
            <a:extLst>
              <a:ext uri="{FF2B5EF4-FFF2-40B4-BE49-F238E27FC236}">
                <a16:creationId xmlns:a16="http://schemas.microsoft.com/office/drawing/2014/main" id="{67645190-C15C-46B4-B9D2-DD746C5E2ED5}"/>
              </a:ext>
            </a:extLst>
          </p:cNvPr>
          <p:cNvSpPr txBox="1"/>
          <p:nvPr/>
        </p:nvSpPr>
        <p:spPr>
          <a:xfrm>
            <a:off x="1278804" y="5225518"/>
            <a:ext cx="4570122"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重複操作一個成功機率為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 (0 &lt;= p &lt;= 1)</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的伯努力試驗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每次試驗結果都是獨立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，設隨機變數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表示成功的次數，則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次試驗中恰成功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次的機率 </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12" name="表格 11">
            <a:extLst>
              <a:ext uri="{FF2B5EF4-FFF2-40B4-BE49-F238E27FC236}">
                <a16:creationId xmlns:a16="http://schemas.microsoft.com/office/drawing/2014/main" id="{BC715973-4063-47F2-BDBB-E085D1D31C1B}"/>
              </a:ext>
            </a:extLst>
          </p:cNvPr>
          <p:cNvGraphicFramePr>
            <a:graphicFrameLocks noGrp="1"/>
          </p:cNvGraphicFramePr>
          <p:nvPr>
            <p:extLst/>
          </p:nvPr>
        </p:nvGraphicFramePr>
        <p:xfrm>
          <a:off x="1648884" y="1366333"/>
          <a:ext cx="3795184" cy="2781560"/>
        </p:xfrm>
        <a:graphic>
          <a:graphicData uri="http://schemas.openxmlformats.org/drawingml/2006/table">
            <a:tbl>
              <a:tblPr/>
              <a:tblGrid>
                <a:gridCol w="802506">
                  <a:extLst>
                    <a:ext uri="{9D8B030D-6E8A-4147-A177-3AD203B41FA5}">
                      <a16:colId xmlns:a16="http://schemas.microsoft.com/office/drawing/2014/main" val="1786907618"/>
                    </a:ext>
                  </a:extLst>
                </a:gridCol>
                <a:gridCol w="1705325">
                  <a:extLst>
                    <a:ext uri="{9D8B030D-6E8A-4147-A177-3AD203B41FA5}">
                      <a16:colId xmlns:a16="http://schemas.microsoft.com/office/drawing/2014/main" val="3533723106"/>
                    </a:ext>
                  </a:extLst>
                </a:gridCol>
                <a:gridCol w="1287353">
                  <a:extLst>
                    <a:ext uri="{9D8B030D-6E8A-4147-A177-3AD203B41FA5}">
                      <a16:colId xmlns:a16="http://schemas.microsoft.com/office/drawing/2014/main" val="3640190563"/>
                    </a:ext>
                  </a:extLst>
                </a:gridCol>
              </a:tblGrid>
              <a:tr h="278156">
                <a:tc>
                  <a:txBody>
                    <a:bodyPr/>
                    <a:lstStyle/>
                    <a:p>
                      <a:pPr marL="0" algn="ctr" defTabSz="914172" rtl="0" eaLnBrk="1" fontAlgn="b" latinLnBrk="0" hangingPunct="1"/>
                      <a:r>
                        <a:rPr lang="en-US" altLang="zh-TW" sz="1200" b="1" i="0" u="none" strike="noStrike" kern="1200" dirty="0" err="1">
                          <a:solidFill>
                            <a:srgbClr val="000000"/>
                          </a:solidFill>
                          <a:effectLst/>
                          <a:latin typeface="微軟正黑體" panose="020B0604030504040204" pitchFamily="34" charset="-120"/>
                          <a:ea typeface="微軟正黑體" panose="020B0604030504040204" pitchFamily="34" charset="-120"/>
                          <a:cs typeface="+mn-cs"/>
                        </a:rPr>
                        <a:t>idx</a:t>
                      </a:r>
                      <a:r>
                        <a:rPr lang="zh-TW" altLang="en-US" sz="12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年紀</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229172129"/>
                  </a:ext>
                </a:extLst>
              </a:tr>
              <a:tr h="278156">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082980"/>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37154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421122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91917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016378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383802"/>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330943"/>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5745035"/>
                  </a:ext>
                </a:extLst>
              </a:tr>
              <a:tr h="278156">
                <a:tc>
                  <a:txBody>
                    <a:bodyPr/>
                    <a:lstStyle/>
                    <a:p>
                      <a:pPr algn="ctr" fontAlgn="b"/>
                      <a:r>
                        <a:rPr lang="en-US" sz="1200" b="0" i="0" u="none" strike="noStrike">
                          <a:solidFill>
                            <a:srgbClr val="000000"/>
                          </a:solidFill>
                          <a:effectLst/>
                          <a:latin typeface="微軟正黑體" panose="020B0604030504040204" pitchFamily="34" charset="-120"/>
                          <a:ea typeface="微軟正黑體" panose="020B0604030504040204" pitchFamily="34" charset="-12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084627"/>
                  </a:ext>
                </a:extLst>
              </a:tr>
            </a:tbl>
          </a:graphicData>
        </a:graphic>
      </p:graphicFrame>
      <p:pic>
        <p:nvPicPr>
          <p:cNvPr id="13" name="圖片 12">
            <a:extLst>
              <a:ext uri="{FF2B5EF4-FFF2-40B4-BE49-F238E27FC236}">
                <a16:creationId xmlns:a16="http://schemas.microsoft.com/office/drawing/2014/main" id="{ABF9824A-517B-4F51-900E-6D0894ABBF61}"/>
              </a:ext>
            </a:extLst>
          </p:cNvPr>
          <p:cNvPicPr>
            <a:picLocks noChangeAspect="1"/>
          </p:cNvPicPr>
          <p:nvPr/>
        </p:nvPicPr>
        <p:blipFill>
          <a:blip r:embed="rId3"/>
          <a:stretch>
            <a:fillRect/>
          </a:stretch>
        </p:blipFill>
        <p:spPr>
          <a:xfrm>
            <a:off x="6770958" y="3714470"/>
            <a:ext cx="3696216" cy="562053"/>
          </a:xfrm>
          <a:prstGeom prst="rect">
            <a:avLst/>
          </a:prstGeom>
        </p:spPr>
      </p:pic>
      <p:cxnSp>
        <p:nvCxnSpPr>
          <p:cNvPr id="17" name="直線單箭頭接點 16">
            <a:extLst>
              <a:ext uri="{FF2B5EF4-FFF2-40B4-BE49-F238E27FC236}">
                <a16:creationId xmlns:a16="http://schemas.microsoft.com/office/drawing/2014/main" id="{5232846B-DA32-41CD-8E78-8C8BBAD7F9B6}"/>
              </a:ext>
            </a:extLst>
          </p:cNvPr>
          <p:cNvCxnSpPr>
            <a:cxnSpLocks/>
          </p:cNvCxnSpPr>
          <p:nvPr/>
        </p:nvCxnSpPr>
        <p:spPr>
          <a:xfrm>
            <a:off x="5477933" y="1794164"/>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96FECD2A-A14B-44AC-98E4-F8514C734E45}"/>
              </a:ext>
            </a:extLst>
          </p:cNvPr>
          <p:cNvCxnSpPr>
            <a:cxnSpLocks/>
          </p:cNvCxnSpPr>
          <p:nvPr/>
        </p:nvCxnSpPr>
        <p:spPr>
          <a:xfrm>
            <a:off x="5477933" y="4012431"/>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83B00E14-89E8-475B-9D8A-F504B191B89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355272" y="4351413"/>
            <a:ext cx="2362971" cy="733569"/>
          </a:xfrm>
          <a:prstGeom prst="rect">
            <a:avLst/>
          </a:prstGeom>
        </p:spPr>
      </p:pic>
      <p:pic>
        <p:nvPicPr>
          <p:cNvPr id="22" name="圖片 21">
            <a:extLst>
              <a:ext uri="{FF2B5EF4-FFF2-40B4-BE49-F238E27FC236}">
                <a16:creationId xmlns:a16="http://schemas.microsoft.com/office/drawing/2014/main" id="{1664BC9C-8525-496F-A00C-A809481C860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564931" y="5877065"/>
            <a:ext cx="3991511" cy="401132"/>
          </a:xfrm>
          <a:prstGeom prst="rect">
            <a:avLst/>
          </a:prstGeom>
        </p:spPr>
      </p:pic>
      <p:pic>
        <p:nvPicPr>
          <p:cNvPr id="15" name="圖片 14">
            <a:extLst>
              <a:ext uri="{FF2B5EF4-FFF2-40B4-BE49-F238E27FC236}">
                <a16:creationId xmlns:a16="http://schemas.microsoft.com/office/drawing/2014/main" id="{900F7EE7-A40E-4684-95A2-D844E96E4F9F}"/>
              </a:ext>
            </a:extLst>
          </p:cNvPr>
          <p:cNvPicPr>
            <a:picLocks noChangeAspect="1"/>
          </p:cNvPicPr>
          <p:nvPr/>
        </p:nvPicPr>
        <p:blipFill>
          <a:blip r:embed="rId8"/>
          <a:stretch>
            <a:fillRect/>
          </a:stretch>
        </p:blipFill>
        <p:spPr>
          <a:xfrm>
            <a:off x="6824604" y="5028594"/>
            <a:ext cx="3134162" cy="485843"/>
          </a:xfrm>
          <a:prstGeom prst="rect">
            <a:avLst/>
          </a:prstGeom>
        </p:spPr>
      </p:pic>
      <p:sp>
        <p:nvSpPr>
          <p:cNvPr id="16" name="矩形 15">
            <a:extLst>
              <a:ext uri="{FF2B5EF4-FFF2-40B4-BE49-F238E27FC236}">
                <a16:creationId xmlns:a16="http://schemas.microsoft.com/office/drawing/2014/main" id="{C9A842E1-5527-451E-96FF-9677D654124F}"/>
              </a:ext>
            </a:extLst>
          </p:cNvPr>
          <p:cNvSpPr/>
          <p:nvPr/>
        </p:nvSpPr>
        <p:spPr>
          <a:xfrm>
            <a:off x="7472676" y="4703617"/>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18" name="矩形 17">
            <a:extLst>
              <a:ext uri="{FF2B5EF4-FFF2-40B4-BE49-F238E27FC236}">
                <a16:creationId xmlns:a16="http://schemas.microsoft.com/office/drawing/2014/main" id="{E00F2F20-3D33-49F4-B8C3-34AA3BAA38AB}"/>
              </a:ext>
            </a:extLst>
          </p:cNvPr>
          <p:cNvSpPr/>
          <p:nvPr/>
        </p:nvSpPr>
        <p:spPr>
          <a:xfrm>
            <a:off x="5477623" y="5959762"/>
            <a:ext cx="80021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二項分配</a:t>
            </a:r>
            <a:endPar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4AAF6BF0-5637-4BC8-8A70-F64EA1349376}"/>
              </a:ext>
            </a:extLst>
          </p:cNvPr>
          <p:cNvSpPr/>
          <p:nvPr/>
        </p:nvSpPr>
        <p:spPr>
          <a:xfrm>
            <a:off x="6770255" y="4655127"/>
            <a:ext cx="3260436"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044337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6" name="圖片 15">
            <a:extLst>
              <a:ext uri="{FF2B5EF4-FFF2-40B4-BE49-F238E27FC236}">
                <a16:creationId xmlns:a16="http://schemas.microsoft.com/office/drawing/2014/main" id="{6908FAEB-D832-4C90-94B2-1743751C9679}"/>
              </a:ext>
            </a:extLst>
          </p:cNvPr>
          <p:cNvPicPr>
            <a:picLocks noChangeAspect="1"/>
          </p:cNvPicPr>
          <p:nvPr/>
        </p:nvPicPr>
        <p:blipFill>
          <a:blip r:embed="rId2"/>
          <a:stretch>
            <a:fillRect/>
          </a:stretch>
        </p:blipFill>
        <p:spPr>
          <a:xfrm>
            <a:off x="335360" y="2132856"/>
            <a:ext cx="6696744" cy="2777068"/>
          </a:xfrm>
          <a:prstGeom prst="rect">
            <a:avLst/>
          </a:prstGeom>
        </p:spPr>
      </p:pic>
      <p:cxnSp>
        <p:nvCxnSpPr>
          <p:cNvPr id="11" name="直線接點 10">
            <a:extLst>
              <a:ext uri="{FF2B5EF4-FFF2-40B4-BE49-F238E27FC236}">
                <a16:creationId xmlns:a16="http://schemas.microsoft.com/office/drawing/2014/main" id="{2EA66B70-28BE-4EC4-A779-04BA6FDD247D}"/>
              </a:ext>
            </a:extLst>
          </p:cNvPr>
          <p:cNvCxnSpPr/>
          <p:nvPr/>
        </p:nvCxnSpPr>
        <p:spPr>
          <a:xfrm>
            <a:off x="7248128"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AC2D1F50-9B8E-4657-A7B3-13415E964ED6}"/>
              </a:ext>
            </a:extLst>
          </p:cNvPr>
          <p:cNvPicPr>
            <a:picLocks noChangeAspect="1"/>
          </p:cNvPicPr>
          <p:nvPr/>
        </p:nvPicPr>
        <p:blipFill>
          <a:blip r:embed="rId3"/>
          <a:stretch>
            <a:fillRect/>
          </a:stretch>
        </p:blipFill>
        <p:spPr>
          <a:xfrm>
            <a:off x="8154640" y="2765686"/>
            <a:ext cx="3134162" cy="485843"/>
          </a:xfrm>
          <a:prstGeom prst="rect">
            <a:avLst/>
          </a:prstGeom>
        </p:spPr>
      </p:pic>
      <p:pic>
        <p:nvPicPr>
          <p:cNvPr id="5" name="圖片 4">
            <a:extLst>
              <a:ext uri="{FF2B5EF4-FFF2-40B4-BE49-F238E27FC236}">
                <a16:creationId xmlns:a16="http://schemas.microsoft.com/office/drawing/2014/main" id="{970CA778-8F6E-4770-92A8-922CF0A18245}"/>
              </a:ext>
            </a:extLst>
          </p:cNvPr>
          <p:cNvPicPr>
            <a:picLocks noChangeAspect="1"/>
          </p:cNvPicPr>
          <p:nvPr/>
        </p:nvPicPr>
        <p:blipFill>
          <a:blip r:embed="rId4"/>
          <a:stretch>
            <a:fillRect/>
          </a:stretch>
        </p:blipFill>
        <p:spPr>
          <a:xfrm>
            <a:off x="7434560" y="3485766"/>
            <a:ext cx="4477375" cy="476316"/>
          </a:xfrm>
          <a:prstGeom prst="rect">
            <a:avLst/>
          </a:prstGeom>
        </p:spPr>
      </p:pic>
      <p:pic>
        <p:nvPicPr>
          <p:cNvPr id="6" name="圖片 5">
            <a:extLst>
              <a:ext uri="{FF2B5EF4-FFF2-40B4-BE49-F238E27FC236}">
                <a16:creationId xmlns:a16="http://schemas.microsoft.com/office/drawing/2014/main" id="{E8FC2D10-7D87-4ED1-B0EB-2ADD73E55CB2}"/>
              </a:ext>
            </a:extLst>
          </p:cNvPr>
          <p:cNvPicPr>
            <a:picLocks noChangeAspect="1"/>
          </p:cNvPicPr>
          <p:nvPr/>
        </p:nvPicPr>
        <p:blipFill>
          <a:blip r:embed="rId5"/>
          <a:stretch>
            <a:fillRect/>
          </a:stretch>
        </p:blipFill>
        <p:spPr>
          <a:xfrm>
            <a:off x="8226648" y="4349862"/>
            <a:ext cx="3240360" cy="491468"/>
          </a:xfrm>
          <a:prstGeom prst="rect">
            <a:avLst/>
          </a:prstGeom>
        </p:spPr>
      </p:pic>
      <p:sp>
        <p:nvSpPr>
          <p:cNvPr id="8" name="矩形 7">
            <a:extLst>
              <a:ext uri="{FF2B5EF4-FFF2-40B4-BE49-F238E27FC236}">
                <a16:creationId xmlns:a16="http://schemas.microsoft.com/office/drawing/2014/main" id="{A8688C07-0F03-4E37-9845-E407C310D03E}"/>
              </a:ext>
            </a:extLst>
          </p:cNvPr>
          <p:cNvSpPr/>
          <p:nvPr/>
        </p:nvSpPr>
        <p:spPr>
          <a:xfrm>
            <a:off x="8802712" y="2477654"/>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24" name="矩形 23">
            <a:extLst>
              <a:ext uri="{FF2B5EF4-FFF2-40B4-BE49-F238E27FC236}">
                <a16:creationId xmlns:a16="http://schemas.microsoft.com/office/drawing/2014/main" id="{327215E1-72BA-4A80-BFB3-46CB6DE9C717}"/>
              </a:ext>
            </a:extLst>
          </p:cNvPr>
          <p:cNvSpPr/>
          <p:nvPr/>
        </p:nvSpPr>
        <p:spPr>
          <a:xfrm>
            <a:off x="8298656" y="3269742"/>
            <a:ext cx="31683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Maximum Likelihood Estimation</a:t>
            </a:r>
          </a:p>
        </p:txBody>
      </p:sp>
      <p:sp>
        <p:nvSpPr>
          <p:cNvPr id="27" name="矩形 26">
            <a:extLst>
              <a:ext uri="{FF2B5EF4-FFF2-40B4-BE49-F238E27FC236}">
                <a16:creationId xmlns:a16="http://schemas.microsoft.com/office/drawing/2014/main" id="{A4270647-9814-4E62-8EBC-A1061027A46E}"/>
              </a:ext>
            </a:extLst>
          </p:cNvPr>
          <p:cNvSpPr/>
          <p:nvPr/>
        </p:nvSpPr>
        <p:spPr>
          <a:xfrm>
            <a:off x="7938616" y="3989822"/>
            <a:ext cx="3882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Log Likelihood Function = Cross entropy</a:t>
            </a:r>
          </a:p>
        </p:txBody>
      </p:sp>
      <p:sp>
        <p:nvSpPr>
          <p:cNvPr id="9" name="矩形 8">
            <a:extLst>
              <a:ext uri="{FF2B5EF4-FFF2-40B4-BE49-F238E27FC236}">
                <a16:creationId xmlns:a16="http://schemas.microsoft.com/office/drawing/2014/main" id="{DA51B1D7-DD31-427A-B6B4-6CC2BE99A98C}"/>
              </a:ext>
            </a:extLst>
          </p:cNvPr>
          <p:cNvSpPr/>
          <p:nvPr/>
        </p:nvSpPr>
        <p:spPr>
          <a:xfrm>
            <a:off x="2639616" y="4941168"/>
            <a:ext cx="223490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Likelihood = 0.00019939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9" name="接點: 弧形 28">
            <a:extLst>
              <a:ext uri="{FF2B5EF4-FFF2-40B4-BE49-F238E27FC236}">
                <a16:creationId xmlns:a16="http://schemas.microsoft.com/office/drawing/2014/main" id="{588615CB-CD10-42C9-B7FE-EFE398F5CC4C}"/>
              </a:ext>
            </a:extLst>
          </p:cNvPr>
          <p:cNvCxnSpPr>
            <a:cxnSpLocks/>
            <a:endCxn id="4" idx="1"/>
          </p:cNvCxnSpPr>
          <p:nvPr/>
        </p:nvCxnSpPr>
        <p:spPr>
          <a:xfrm flipV="1">
            <a:off x="5680364" y="3008608"/>
            <a:ext cx="2474276" cy="390374"/>
          </a:xfrm>
          <a:prstGeom prst="curvedConnector3">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7645190-C15C-46B4-B9D2-DD746C5E2ED5}"/>
              </a:ext>
            </a:extLst>
          </p:cNvPr>
          <p:cNvSpPr txBox="1"/>
          <p:nvPr/>
        </p:nvSpPr>
        <p:spPr>
          <a:xfrm>
            <a:off x="1991544" y="5517232"/>
            <a:ext cx="4339650" cy="461665"/>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一般來說只要有辦法量化描述出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likelihood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就能透過微分取極值，其實參數估計本質上就是最佳化問題</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243E5355-67EC-4CBC-A74C-35D62852EDDA}"/>
              </a:ext>
            </a:extLst>
          </p:cNvPr>
          <p:cNvSpPr/>
          <p:nvPr/>
        </p:nvSpPr>
        <p:spPr>
          <a:xfrm>
            <a:off x="8174182" y="2373746"/>
            <a:ext cx="3140363"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4AFB713-DE68-479C-9DBF-33AADA2B36FF}"/>
              </a:ext>
            </a:extLst>
          </p:cNvPr>
          <p:cNvSpPr/>
          <p:nvPr/>
        </p:nvSpPr>
        <p:spPr>
          <a:xfrm>
            <a:off x="558800" y="2399146"/>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3D128A43-D9F5-4869-A7EE-3964F02860C0}"/>
              </a:ext>
            </a:extLst>
          </p:cNvPr>
          <p:cNvSpPr/>
          <p:nvPr/>
        </p:nvSpPr>
        <p:spPr>
          <a:xfrm>
            <a:off x="4301008" y="2399146"/>
            <a:ext cx="1196514" cy="131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22265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
        <p:nvSpPr>
          <p:cNvPr id="2" name="矩形 1">
            <a:extLst>
              <a:ext uri="{FF2B5EF4-FFF2-40B4-BE49-F238E27FC236}">
                <a16:creationId xmlns:a16="http://schemas.microsoft.com/office/drawing/2014/main" id="{6063C20E-6420-4860-AE13-81BF9A5897B6}"/>
              </a:ext>
            </a:extLst>
          </p:cNvPr>
          <p:cNvSpPr/>
          <p:nvPr/>
        </p:nvSpPr>
        <p:spPr>
          <a:xfrm>
            <a:off x="2855144" y="6093296"/>
            <a:ext cx="93610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https://medium.com/@ashisharora2204/logistic-regression-maximum-likelihood-estimation-gradient-descent-a7962a452332</a:t>
            </a:r>
          </a:p>
        </p:txBody>
      </p:sp>
      <p:pic>
        <p:nvPicPr>
          <p:cNvPr id="10" name="圖片 9">
            <a:extLst>
              <a:ext uri="{FF2B5EF4-FFF2-40B4-BE49-F238E27FC236}">
                <a16:creationId xmlns:a16="http://schemas.microsoft.com/office/drawing/2014/main" id="{208B2BD8-9BF5-49A8-823B-9E9212C386C3}"/>
              </a:ext>
            </a:extLst>
          </p:cNvPr>
          <p:cNvPicPr>
            <a:picLocks noChangeAspect="1"/>
          </p:cNvPicPr>
          <p:nvPr/>
        </p:nvPicPr>
        <p:blipFill>
          <a:blip r:embed="rId2"/>
          <a:stretch>
            <a:fillRect/>
          </a:stretch>
        </p:blipFill>
        <p:spPr>
          <a:xfrm>
            <a:off x="911424" y="2060848"/>
            <a:ext cx="6696744" cy="3043975"/>
          </a:xfrm>
          <a:prstGeom prst="rect">
            <a:avLst/>
          </a:prstGeom>
        </p:spPr>
      </p:pic>
      <p:pic>
        <p:nvPicPr>
          <p:cNvPr id="21" name="圖片 20">
            <a:extLst>
              <a:ext uri="{FF2B5EF4-FFF2-40B4-BE49-F238E27FC236}">
                <a16:creationId xmlns:a16="http://schemas.microsoft.com/office/drawing/2014/main" id="{5B1E0A68-AC0D-4084-AEF4-AD3A5F003602}"/>
              </a:ext>
            </a:extLst>
          </p:cNvPr>
          <p:cNvPicPr>
            <a:picLocks noChangeAspect="1"/>
          </p:cNvPicPr>
          <p:nvPr/>
        </p:nvPicPr>
        <p:blipFill>
          <a:blip r:embed="rId3"/>
          <a:stretch>
            <a:fillRect/>
          </a:stretch>
        </p:blipFill>
        <p:spPr>
          <a:xfrm>
            <a:off x="8616280" y="2564904"/>
            <a:ext cx="2807007" cy="2088232"/>
          </a:xfrm>
          <a:prstGeom prst="rect">
            <a:avLst/>
          </a:prstGeom>
        </p:spPr>
      </p:pic>
      <p:cxnSp>
        <p:nvCxnSpPr>
          <p:cNvPr id="17" name="直線接點 16">
            <a:extLst>
              <a:ext uri="{FF2B5EF4-FFF2-40B4-BE49-F238E27FC236}">
                <a16:creationId xmlns:a16="http://schemas.microsoft.com/office/drawing/2014/main" id="{24D426D9-B055-4EAE-9E0A-D8F7C43ED321}"/>
              </a:ext>
            </a:extLst>
          </p:cNvPr>
          <p:cNvCxnSpPr>
            <a:cxnSpLocks/>
          </p:cNvCxnSpPr>
          <p:nvPr/>
        </p:nvCxnSpPr>
        <p:spPr>
          <a:xfrm flipH="1">
            <a:off x="9552384" y="2564904"/>
            <a:ext cx="864096" cy="1872208"/>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EECBDED6-CEEB-4B6A-8C13-C950E44C929F}"/>
              </a:ext>
            </a:extLst>
          </p:cNvPr>
          <p:cNvCxnSpPr>
            <a:cxnSpLocks/>
          </p:cNvCxnSpPr>
          <p:nvPr/>
        </p:nvCxnSpPr>
        <p:spPr>
          <a:xfrm flipH="1">
            <a:off x="9048328" y="3140968"/>
            <a:ext cx="1872208" cy="93610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FD5BFFB-6A31-48A5-96F6-7C73F717B056}"/>
              </a:ext>
            </a:extLst>
          </p:cNvPr>
          <p:cNvCxnSpPr>
            <a:cxnSpLocks/>
          </p:cNvCxnSpPr>
          <p:nvPr/>
        </p:nvCxnSpPr>
        <p:spPr>
          <a:xfrm flipH="1" flipV="1">
            <a:off x="8976320" y="3284984"/>
            <a:ext cx="2160240" cy="21602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85458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343248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026084"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91" name="圖片 90">
            <a:extLst>
              <a:ext uri="{FF2B5EF4-FFF2-40B4-BE49-F238E27FC236}">
                <a16:creationId xmlns:a16="http://schemas.microsoft.com/office/drawing/2014/main" id="{8C63EA33-0CFC-4A45-B280-651FC9F18308}"/>
              </a:ext>
            </a:extLst>
          </p:cNvPr>
          <p:cNvPicPr>
            <a:picLocks noChangeAspect="1"/>
          </p:cNvPicPr>
          <p:nvPr/>
        </p:nvPicPr>
        <p:blipFill>
          <a:blip r:embed="rId3"/>
          <a:stretch>
            <a:fillRect/>
          </a:stretch>
        </p:blipFill>
        <p:spPr>
          <a:xfrm>
            <a:off x="6233042" y="1920619"/>
            <a:ext cx="5499479" cy="3541819"/>
          </a:xfrm>
          <a:prstGeom prst="rect">
            <a:avLst/>
          </a:prstGeom>
        </p:spPr>
      </p:pic>
      <p:cxnSp>
        <p:nvCxnSpPr>
          <p:cNvPr id="92" name="直線接點 91">
            <a:extLst>
              <a:ext uri="{FF2B5EF4-FFF2-40B4-BE49-F238E27FC236}">
                <a16:creationId xmlns:a16="http://schemas.microsoft.com/office/drawing/2014/main" id="{9728E885-7890-4E9B-A2B6-94BA3830C01A}"/>
              </a:ext>
            </a:extLst>
          </p:cNvPr>
          <p:cNvCxnSpPr>
            <a:cxnSpLocks/>
          </p:cNvCxnSpPr>
          <p:nvPr/>
        </p:nvCxnSpPr>
        <p:spPr>
          <a:xfrm flipV="1">
            <a:off x="9115260" y="2311836"/>
            <a:ext cx="0" cy="3422694"/>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96" name="矩形 95">
            <a:extLst>
              <a:ext uri="{FF2B5EF4-FFF2-40B4-BE49-F238E27FC236}">
                <a16:creationId xmlns:a16="http://schemas.microsoft.com/office/drawing/2014/main" id="{5901C6AC-C148-426A-9979-4E69BD55B97C}"/>
              </a:ext>
            </a:extLst>
          </p:cNvPr>
          <p:cNvSpPr/>
          <p:nvPr/>
        </p:nvSpPr>
        <p:spPr>
          <a:xfrm>
            <a:off x="9811951"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Y=1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會購買</a:t>
            </a:r>
          </a:p>
        </p:txBody>
      </p:sp>
      <p:sp>
        <p:nvSpPr>
          <p:cNvPr id="97" name="矩形 96">
            <a:extLst>
              <a:ext uri="{FF2B5EF4-FFF2-40B4-BE49-F238E27FC236}">
                <a16:creationId xmlns:a16="http://schemas.microsoft.com/office/drawing/2014/main" id="{8A857FA1-D020-4CAB-9E26-351F6E0118E3}"/>
              </a:ext>
            </a:extLst>
          </p:cNvPr>
          <p:cNvSpPr/>
          <p:nvPr/>
        </p:nvSpPr>
        <p:spPr>
          <a:xfrm>
            <a:off x="6831827"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Y=0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不會購買</a:t>
            </a:r>
          </a:p>
        </p:txBody>
      </p:sp>
      <p:sp>
        <p:nvSpPr>
          <p:cNvPr id="98" name="矩形 97">
            <a:extLst>
              <a:ext uri="{FF2B5EF4-FFF2-40B4-BE49-F238E27FC236}">
                <a16:creationId xmlns:a16="http://schemas.microsoft.com/office/drawing/2014/main" id="{DEFACA4C-34D8-4B36-BF7C-F83C54D6E126}"/>
              </a:ext>
            </a:extLst>
          </p:cNvPr>
          <p:cNvSpPr/>
          <p:nvPr/>
        </p:nvSpPr>
        <p:spPr>
          <a:xfrm>
            <a:off x="8272935" y="5594111"/>
            <a:ext cx="1684649"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47987C2B-CE5A-4932-AB18-3E60513AC392}"/>
              </a:ext>
            </a:extLst>
          </p:cNvPr>
          <p:cNvSpPr/>
          <p:nvPr/>
        </p:nvSpPr>
        <p:spPr>
          <a:xfrm>
            <a:off x="9792500" y="5323938"/>
            <a:ext cx="172354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模型預估會購買的機率</a:t>
            </a:r>
          </a:p>
        </p:txBody>
      </p:sp>
      <p:sp>
        <p:nvSpPr>
          <p:cNvPr id="103" name="矩形 102">
            <a:extLst>
              <a:ext uri="{FF2B5EF4-FFF2-40B4-BE49-F238E27FC236}">
                <a16:creationId xmlns:a16="http://schemas.microsoft.com/office/drawing/2014/main" id="{20EFF79E-9725-4E25-AE8E-CD320213EA4C}"/>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矩形: 圓角 103">
            <a:extLst>
              <a:ext uri="{FF2B5EF4-FFF2-40B4-BE49-F238E27FC236}">
                <a16:creationId xmlns:a16="http://schemas.microsoft.com/office/drawing/2014/main" id="{D86D82AE-5159-4435-9429-7A3E5D90B7B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61595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classification</a:t>
            </a: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0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 vs. False negative</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2997279" y="2919529"/>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448643"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E1731422-4FCD-4AAC-BE56-F5CF003B510F}"/>
              </a:ext>
            </a:extLst>
          </p:cNvPr>
          <p:cNvSpPr/>
          <p:nvPr/>
        </p:nvSpPr>
        <p:spPr>
          <a:xfrm>
            <a:off x="3469832" y="2785533"/>
            <a:ext cx="295162" cy="2174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矩形 45">
            <a:extLst>
              <a:ext uri="{FF2B5EF4-FFF2-40B4-BE49-F238E27FC236}">
                <a16:creationId xmlns:a16="http://schemas.microsoft.com/office/drawing/2014/main" id="{5042D986-1273-42D8-A4CC-62B7DEFB4784}"/>
              </a:ext>
            </a:extLst>
          </p:cNvPr>
          <p:cNvSpPr/>
          <p:nvPr/>
        </p:nvSpPr>
        <p:spPr>
          <a:xfrm>
            <a:off x="3031104" y="2785533"/>
            <a:ext cx="312865" cy="2174943"/>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3909D88A-F074-43B6-9428-81AF6C0681DA}"/>
              </a:ext>
            </a:extLst>
          </p:cNvPr>
          <p:cNvSpPr/>
          <p:nvPr/>
        </p:nvSpPr>
        <p:spPr>
          <a:xfrm>
            <a:off x="4061555" y="2088699"/>
            <a:ext cx="120212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Positive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38FBCDE4-36B7-4AF6-8F50-785ED6FB9DD5}"/>
              </a:ext>
            </a:extLst>
          </p:cNvPr>
          <p:cNvSpPr/>
          <p:nvPr/>
        </p:nvSpPr>
        <p:spPr>
          <a:xfrm>
            <a:off x="1624136" y="5820444"/>
            <a:ext cx="126117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單箭頭接點 9">
            <a:extLst>
              <a:ext uri="{FF2B5EF4-FFF2-40B4-BE49-F238E27FC236}">
                <a16:creationId xmlns:a16="http://schemas.microsoft.com/office/drawing/2014/main" id="{E78C9947-5B35-477A-8395-85766FBC65CD}"/>
              </a:ext>
            </a:extLst>
          </p:cNvPr>
          <p:cNvCxnSpPr/>
          <p:nvPr/>
        </p:nvCxnSpPr>
        <p:spPr>
          <a:xfrm flipH="1">
            <a:off x="2703581" y="4960476"/>
            <a:ext cx="322503" cy="859968"/>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cxnSp>
        <p:nvCxnSpPr>
          <p:cNvPr id="54" name="直線單箭頭接點 53">
            <a:extLst>
              <a:ext uri="{FF2B5EF4-FFF2-40B4-BE49-F238E27FC236}">
                <a16:creationId xmlns:a16="http://schemas.microsoft.com/office/drawing/2014/main" id="{6D482DF7-CE5D-4835-8FD0-AF088CED7B72}"/>
              </a:ext>
            </a:extLst>
          </p:cNvPr>
          <p:cNvCxnSpPr>
            <a:cxnSpLocks/>
            <a:endCxn id="47" idx="1"/>
          </p:cNvCxnSpPr>
          <p:nvPr/>
        </p:nvCxnSpPr>
        <p:spPr>
          <a:xfrm flipV="1">
            <a:off x="3759047" y="2319532"/>
            <a:ext cx="302508" cy="466002"/>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F743A690-150E-4ED2-A343-2614E2A29AB5}"/>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94" y="2133115"/>
            <a:ext cx="5114484" cy="3116827"/>
          </a:xfrm>
          <a:prstGeom prst="rect">
            <a:avLst/>
          </a:prstGeom>
          <a:noFill/>
          <a:extLst>
            <a:ext uri="{909E8E84-426E-40DD-AFC4-6F175D3DCCD1}">
              <a14:hiddenFill xmlns:a14="http://schemas.microsoft.com/office/drawing/2010/main">
                <a:solidFill>
                  <a:srgbClr val="FFFFFF"/>
                </a:solidFill>
              </a14:hiddenFill>
            </a:ext>
          </a:extLst>
        </p:spPr>
      </p:pic>
      <p:sp>
        <p:nvSpPr>
          <p:cNvPr id="65" name="矩形 64">
            <a:extLst>
              <a:ext uri="{FF2B5EF4-FFF2-40B4-BE49-F238E27FC236}">
                <a16:creationId xmlns:a16="http://schemas.microsoft.com/office/drawing/2014/main" id="{98DD4907-476D-4046-8F3F-E1BB6419A4D7}"/>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實際值為負例，但模型判定為正例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negative: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實際值為正例，但模型判定為負例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圓角 65">
            <a:extLst>
              <a:ext uri="{FF2B5EF4-FFF2-40B4-BE49-F238E27FC236}">
                <a16:creationId xmlns:a16="http://schemas.microsoft.com/office/drawing/2014/main" id="{F6F2B57F-B530-470F-96B4-3E82FF3F8D6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0611A583-1643-48B3-95B2-776054A37DE8}"/>
              </a:ext>
            </a:extLst>
          </p:cNvPr>
          <p:cNvSpPr/>
          <p:nvPr/>
        </p:nvSpPr>
        <p:spPr>
          <a:xfrm>
            <a:off x="5126331" y="210204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假陽性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7" name="矩形 66">
            <a:extLst>
              <a:ext uri="{FF2B5EF4-FFF2-40B4-BE49-F238E27FC236}">
                <a16:creationId xmlns:a16="http://schemas.microsoft.com/office/drawing/2014/main" id="{0C936D23-470A-4DBC-9A0F-EA456E467FB9}"/>
              </a:ext>
            </a:extLst>
          </p:cNvPr>
          <p:cNvSpPr/>
          <p:nvPr/>
        </p:nvSpPr>
        <p:spPr>
          <a:xfrm>
            <a:off x="2752287" y="58622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假陰性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301919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混淆矩陣</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(Confusion Matrix)</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194" y="2359010"/>
            <a:ext cx="5114484" cy="31168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633292"/>
                  </a:ext>
                </a:extLst>
              </a:tr>
            </a:tbl>
          </a:graphicData>
        </a:graphic>
      </p:graphicFrame>
    </p:spTree>
    <p:extLst>
      <p:ext uri="{BB962C8B-B14F-4D97-AF65-F5344CB8AC3E}">
        <p14:creationId xmlns:p14="http://schemas.microsoft.com/office/powerpoint/2010/main" val="14809749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準確率</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(Accuracy)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95465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所有個體中，有多少比率的個體被分類正確</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Accuracy = (TP + TN) / (TP + FP + TN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當各類樣本平衡且同等重要時。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一個學校系統用來評估學生是否及格的模型，如果及格與不及格的學生數量大致相等，使用準確率能有效衡量模型整體表現。</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1F09FCA3-E777-4891-AE61-7C35579E3030}"/>
              </a:ext>
            </a:extLst>
          </p:cNvPr>
          <p:cNvSpPr/>
          <p:nvPr/>
        </p:nvSpPr>
        <p:spPr>
          <a:xfrm>
            <a:off x="6032072" y="51710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63C7A1A-10A4-49B9-8A94-ED10EFC0CCF8}"/>
              </a:ext>
            </a:extLst>
          </p:cNvPr>
          <p:cNvSpPr txBox="1"/>
          <p:nvPr/>
        </p:nvSpPr>
        <p:spPr>
          <a:xfrm>
            <a:off x="6862497" y="5227517"/>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醫療領域中，針對罕見疾病，只看準確度是不夠的，比如</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100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個正常人中只有</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人罹患脊髓性肌肉萎縮症，在資料不平衡下，模型都猜正常的準確率高達</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97%</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F9ACBB9F-8334-4158-8494-38480CA8639F}"/>
              </a:ext>
            </a:extLst>
          </p:cNvPr>
          <p:cNvPicPr>
            <a:picLocks noChangeAspect="1"/>
          </p:cNvPicPr>
          <p:nvPr/>
        </p:nvPicPr>
        <p:blipFill>
          <a:blip r:embed="rId2"/>
          <a:stretch>
            <a:fillRect/>
          </a:stretch>
        </p:blipFill>
        <p:spPr>
          <a:xfrm>
            <a:off x="6188529" y="5243061"/>
            <a:ext cx="598012" cy="642694"/>
          </a:xfrm>
          <a:prstGeom prst="rect">
            <a:avLst/>
          </a:prstGeom>
        </p:spPr>
      </p:pic>
    </p:spTree>
    <p:extLst>
      <p:ext uri="{BB962C8B-B14F-4D97-AF65-F5344CB8AC3E}">
        <p14:creationId xmlns:p14="http://schemas.microsoft.com/office/powerpoint/2010/main" val="3064637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精確度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(Precision)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以模型的角度看事情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被分類為陽性的個體，有多少比率是真陽性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避免假陽性（誤判為正）</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非常重要時。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垃圾郵件過濾系統，你不希望重要的郵件被錯誤地標記為垃圾郵件（假陽性），因此需要一個高精確率的模型。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D02FE0F0-6867-4158-A2EF-DC58695F3728}"/>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嚇死寶寶</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假陽</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929006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召回度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敏感度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(Recall/Sensitivity)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真正為陽性的個體中，有多少比率被預測是 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避免假陰性（誤判為負）</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極為重要時。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疾病診斷，例如癌症篩檢，錯過任何一個真正的病例（假陰性）可能導致生命危險，因此需要高召回率。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4E68543F-D26C-462C-B8AC-3C03D91F448D}"/>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漏網之魚</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假陰</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8A71772D-A480-4E9B-B43B-1F0B9C46BB8F}"/>
              </a:ext>
            </a:extLst>
          </p:cNvPr>
          <p:cNvSpPr txBox="1"/>
          <p:nvPr/>
        </p:nvSpPr>
        <p:spPr>
          <a:xfrm>
            <a:off x="588682" y="5555218"/>
            <a:ext cx="5194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一般在醫療檢驗中，實際</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YES</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指的是有無特殊疾病</a:t>
            </a:r>
          </a:p>
        </p:txBody>
      </p:sp>
    </p:spTree>
    <p:extLst>
      <p:ext uri="{BB962C8B-B14F-4D97-AF65-F5344CB8AC3E}">
        <p14:creationId xmlns:p14="http://schemas.microsoft.com/office/powerpoint/2010/main" val="36324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企業導入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挑戰</a:t>
            </a: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定義問題：關注在企業的重要問題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Data</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：高品質數據、隱私問題。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Train 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越來越複雜，數據量需求大，訓練成本高。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部署：即時</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非即時，考慮計算成本。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監控模型：模型和數據會因時間而改變。數據</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人為決策。</a:t>
            </a:r>
          </a:p>
        </p:txBody>
      </p:sp>
    </p:spTree>
    <p:extLst>
      <p:ext uri="{BB962C8B-B14F-4D97-AF65-F5344CB8AC3E}">
        <p14:creationId xmlns:p14="http://schemas.microsoft.com/office/powerpoint/2010/main" val="37827647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明確度 </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(Specificity)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5816600"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被實際為陰性的個體中，有多少比率是真陰性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Specificity= TN / (TN + FP)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確認負性結果</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的準確性很重要時。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毒品檢測，對於非使用者，檢測結果應確認為負，以避免對非使用者的不公正對待。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732C8F48-14F0-4281-8DD5-194CDE285114}"/>
              </a:ext>
            </a:extLst>
          </p:cNvPr>
          <p:cNvSpPr txBox="1"/>
          <p:nvPr/>
        </p:nvSpPr>
        <p:spPr>
          <a:xfrm>
            <a:off x="1228035" y="1592320"/>
            <a:ext cx="3775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健康的人中真的健康的比例</a:t>
            </a:r>
          </a:p>
        </p:txBody>
      </p:sp>
    </p:spTree>
    <p:extLst>
      <p:ext uri="{BB962C8B-B14F-4D97-AF65-F5344CB8AC3E}">
        <p14:creationId xmlns:p14="http://schemas.microsoft.com/office/powerpoint/2010/main" val="31087893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 name="圖片 9">
            <a:extLst>
              <a:ext uri="{FF2B5EF4-FFF2-40B4-BE49-F238E27FC236}">
                <a16:creationId xmlns:a16="http://schemas.microsoft.com/office/drawing/2014/main" id="{2121A7E5-F172-4F00-8D55-B4C01954D1D7}"/>
              </a:ext>
            </a:extLst>
          </p:cNvPr>
          <p:cNvPicPr>
            <a:picLocks noChangeAspect="1"/>
          </p:cNvPicPr>
          <p:nvPr/>
        </p:nvPicPr>
        <p:blipFill>
          <a:blip r:embed="rId2"/>
          <a:stretch>
            <a:fillRect/>
          </a:stretch>
        </p:blipFill>
        <p:spPr>
          <a:xfrm>
            <a:off x="1385273" y="3780284"/>
            <a:ext cx="3365806" cy="869932"/>
          </a:xfrm>
          <a:prstGeom prst="rect">
            <a:avLst/>
          </a:prstGeom>
        </p:spPr>
      </p:pic>
      <p:sp>
        <p:nvSpPr>
          <p:cNvPr id="12" name="矩形 11">
            <a:extLst>
              <a:ext uri="{FF2B5EF4-FFF2-40B4-BE49-F238E27FC236}">
                <a16:creationId xmlns:a16="http://schemas.microsoft.com/office/drawing/2014/main" id="{AD3E973D-0BD8-4D6E-A75F-11CBD4396FB7}"/>
              </a:ext>
            </a:extLst>
          </p:cNvPr>
          <p:cNvSpPr/>
          <p:nvPr/>
        </p:nvSpPr>
        <p:spPr>
          <a:xfrm>
            <a:off x="694267" y="1920619"/>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的取值範圍從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到</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代表模型的輸出最好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代表模型的輸出結果最差</a:t>
            </a:r>
          </a:p>
        </p:txBody>
      </p:sp>
      <p:pic>
        <p:nvPicPr>
          <p:cNvPr id="15" name="圖片 14">
            <a:extLst>
              <a:ext uri="{FF2B5EF4-FFF2-40B4-BE49-F238E27FC236}">
                <a16:creationId xmlns:a16="http://schemas.microsoft.com/office/drawing/2014/main" id="{9B6BF9B9-6C32-4902-9EC4-FD1372EBCF6B}"/>
              </a:ext>
            </a:extLst>
          </p:cNvPr>
          <p:cNvPicPr>
            <a:picLocks noChangeAspect="1"/>
          </p:cNvPicPr>
          <p:nvPr/>
        </p:nvPicPr>
        <p:blipFill>
          <a:blip r:embed="rId3"/>
          <a:stretch>
            <a:fillRect/>
          </a:stretch>
        </p:blipFill>
        <p:spPr>
          <a:xfrm>
            <a:off x="5928224" y="1761067"/>
            <a:ext cx="5368324" cy="4026243"/>
          </a:xfrm>
          <a:prstGeom prst="rect">
            <a:avLst/>
          </a:prstGeom>
        </p:spPr>
      </p:pic>
    </p:spTree>
    <p:extLst>
      <p:ext uri="{BB962C8B-B14F-4D97-AF65-F5344CB8AC3E}">
        <p14:creationId xmlns:p14="http://schemas.microsoft.com/office/powerpoint/2010/main" val="1527830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A8947F-FFC7-44E0-9D35-55F96865343A}"/>
              </a:ext>
            </a:extLst>
          </p:cNvPr>
          <p:cNvPicPr>
            <a:picLocks noChangeAspect="1"/>
          </p:cNvPicPr>
          <p:nvPr/>
        </p:nvPicPr>
        <p:blipFill>
          <a:blip r:embed="rId2"/>
          <a:stretch>
            <a:fillRect/>
          </a:stretch>
        </p:blipFill>
        <p:spPr>
          <a:xfrm>
            <a:off x="177595" y="2106624"/>
            <a:ext cx="3977389" cy="2648172"/>
          </a:xfrm>
          <a:prstGeom prst="rect">
            <a:avLst/>
          </a:prstGeom>
        </p:spPr>
      </p:pic>
      <p:pic>
        <p:nvPicPr>
          <p:cNvPr id="6" name="圖片 5">
            <a:extLst>
              <a:ext uri="{FF2B5EF4-FFF2-40B4-BE49-F238E27FC236}">
                <a16:creationId xmlns:a16="http://schemas.microsoft.com/office/drawing/2014/main" id="{CB97EACF-8BB1-4C23-8EA7-8DB8B57781C3}"/>
              </a:ext>
            </a:extLst>
          </p:cNvPr>
          <p:cNvPicPr>
            <a:picLocks noChangeAspect="1"/>
          </p:cNvPicPr>
          <p:nvPr/>
        </p:nvPicPr>
        <p:blipFill>
          <a:blip r:embed="rId3"/>
          <a:stretch>
            <a:fillRect/>
          </a:stretch>
        </p:blipFill>
        <p:spPr>
          <a:xfrm>
            <a:off x="4154984" y="2103204"/>
            <a:ext cx="3977389" cy="2651592"/>
          </a:xfrm>
          <a:prstGeom prst="rect">
            <a:avLst/>
          </a:prstGeom>
        </p:spPr>
      </p:pic>
      <p:pic>
        <p:nvPicPr>
          <p:cNvPr id="7" name="圖片 6">
            <a:extLst>
              <a:ext uri="{FF2B5EF4-FFF2-40B4-BE49-F238E27FC236}">
                <a16:creationId xmlns:a16="http://schemas.microsoft.com/office/drawing/2014/main" id="{F261B94C-9EBB-4F57-A668-28A4409912C5}"/>
              </a:ext>
            </a:extLst>
          </p:cNvPr>
          <p:cNvPicPr>
            <a:picLocks noChangeAspect="1"/>
          </p:cNvPicPr>
          <p:nvPr/>
        </p:nvPicPr>
        <p:blipFill>
          <a:blip r:embed="rId4"/>
          <a:stretch>
            <a:fillRect/>
          </a:stretch>
        </p:blipFill>
        <p:spPr>
          <a:xfrm>
            <a:off x="8045278" y="2103204"/>
            <a:ext cx="3977389" cy="2651593"/>
          </a:xfrm>
          <a:prstGeom prst="rect">
            <a:avLst/>
          </a:prstGeom>
        </p:spPr>
      </p:pic>
      <p:sp>
        <p:nvSpPr>
          <p:cNvPr id="8" name="矩形 7">
            <a:extLst>
              <a:ext uri="{FF2B5EF4-FFF2-40B4-BE49-F238E27FC236}">
                <a16:creationId xmlns:a16="http://schemas.microsoft.com/office/drawing/2014/main" id="{97A94287-A475-4970-9A5A-D9280D46A6C4}"/>
              </a:ext>
            </a:extLst>
          </p:cNvPr>
          <p:cNvSpPr/>
          <p:nvPr/>
        </p:nvSpPr>
        <p:spPr>
          <a:xfrm>
            <a:off x="4131001" y="5120463"/>
            <a:ext cx="39142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p:txBody>
      </p:sp>
      <p:sp>
        <p:nvSpPr>
          <p:cNvPr id="9" name="矩形 8">
            <a:extLst>
              <a:ext uri="{FF2B5EF4-FFF2-40B4-BE49-F238E27FC236}">
                <a16:creationId xmlns:a16="http://schemas.microsoft.com/office/drawing/2014/main" id="{80AD18CF-8D4B-4275-875D-017676D5959F}"/>
              </a:ext>
            </a:extLst>
          </p:cNvPr>
          <p:cNvSpPr/>
          <p:nvPr/>
        </p:nvSpPr>
        <p:spPr>
          <a:xfrm>
            <a:off x="409022" y="5120463"/>
            <a:ext cx="30427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p:txBody>
      </p:sp>
      <p:sp>
        <p:nvSpPr>
          <p:cNvPr id="10" name="標題 1">
            <a:extLst>
              <a:ext uri="{FF2B5EF4-FFF2-40B4-BE49-F238E27FC236}">
                <a16:creationId xmlns:a16="http://schemas.microsoft.com/office/drawing/2014/main" id="{7919DF20-CC50-40BA-B2AA-AEB9DE84519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r>
              <a:rPr kumimoji="0" lang="zh-TW" altLang="en-US"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curve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1" name="矩形 10">
            <a:extLst>
              <a:ext uri="{FF2B5EF4-FFF2-40B4-BE49-F238E27FC236}">
                <a16:creationId xmlns:a16="http://schemas.microsoft.com/office/drawing/2014/main" id="{17AF0B97-B037-436A-834B-BC769FB95F7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2" name="矩形 11">
            <a:extLst>
              <a:ext uri="{FF2B5EF4-FFF2-40B4-BE49-F238E27FC236}">
                <a16:creationId xmlns:a16="http://schemas.microsoft.com/office/drawing/2014/main" id="{439F8A52-1F64-4E78-9A29-EED1264F2F24}"/>
              </a:ext>
            </a:extLst>
          </p:cNvPr>
          <p:cNvSpPr/>
          <p:nvPr/>
        </p:nvSpPr>
        <p:spPr>
          <a:xfrm>
            <a:off x="304799" y="1375287"/>
            <a:ext cx="11582399" cy="58477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一個優秀的分類模型在不同的閾值（</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threshold</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）下應該具備一定的靈活性和適應性。閾值是用來決定將概率預測轉化為類別預測的切割點。通常調整閾值可以改變模型在精確度（</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）和召回率（</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）之間的平衡，這也會影響到其他性能指標。</a:t>
            </a:r>
            <a:endParaRPr kumimoji="0" lang="zh-TW" altLang="en-US" sz="16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F8300C0A-B578-4066-AF62-1C63FBB58D82}"/>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161173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D2130C55-7A52-41D1-8D13-8DE706DD6371}"/>
              </a:ext>
            </a:extLst>
          </p:cNvPr>
          <p:cNvPicPr>
            <a:picLocks noChangeAspect="1"/>
          </p:cNvPicPr>
          <p:nvPr/>
        </p:nvPicPr>
        <p:blipFill>
          <a:blip r:embed="rId3"/>
          <a:stretch>
            <a:fillRect/>
          </a:stretch>
        </p:blipFill>
        <p:spPr>
          <a:xfrm>
            <a:off x="554510" y="1756923"/>
            <a:ext cx="5573565" cy="3973952"/>
          </a:xfrm>
          <a:prstGeom prst="rect">
            <a:avLst/>
          </a:prstGeom>
        </p:spPr>
      </p:pic>
      <p:graphicFrame>
        <p:nvGraphicFramePr>
          <p:cNvPr id="13" name="表格 12">
            <a:extLst>
              <a:ext uri="{FF2B5EF4-FFF2-40B4-BE49-F238E27FC236}">
                <a16:creationId xmlns:a16="http://schemas.microsoft.com/office/drawing/2014/main" id="{EEA532EB-107A-48F1-B0A7-011AE688B6C9}"/>
              </a:ext>
            </a:extLst>
          </p:cNvPr>
          <p:cNvGraphicFramePr>
            <a:graphicFrameLocks noGrp="1"/>
          </p:cNvGraphicFramePr>
          <p:nvPr/>
        </p:nvGraphicFramePr>
        <p:xfrm>
          <a:off x="6963711" y="2202513"/>
          <a:ext cx="3907488" cy="2404340"/>
        </p:xfrm>
        <a:graphic>
          <a:graphicData uri="http://schemas.openxmlformats.org/drawingml/2006/table">
            <a:tbl>
              <a:tblPr/>
              <a:tblGrid>
                <a:gridCol w="610064">
                  <a:extLst>
                    <a:ext uri="{9D8B030D-6E8A-4147-A177-3AD203B41FA5}">
                      <a16:colId xmlns:a16="http://schemas.microsoft.com/office/drawing/2014/main" val="3347246231"/>
                    </a:ext>
                  </a:extLst>
                </a:gridCol>
                <a:gridCol w="563729">
                  <a:extLst>
                    <a:ext uri="{9D8B030D-6E8A-4147-A177-3AD203B41FA5}">
                      <a16:colId xmlns:a16="http://schemas.microsoft.com/office/drawing/2014/main" val="2654309321"/>
                    </a:ext>
                  </a:extLst>
                </a:gridCol>
                <a:gridCol w="1335958">
                  <a:extLst>
                    <a:ext uri="{9D8B030D-6E8A-4147-A177-3AD203B41FA5}">
                      <a16:colId xmlns:a16="http://schemas.microsoft.com/office/drawing/2014/main" val="3269157297"/>
                    </a:ext>
                  </a:extLst>
                </a:gridCol>
                <a:gridCol w="1397737">
                  <a:extLst>
                    <a:ext uri="{9D8B030D-6E8A-4147-A177-3AD203B41FA5}">
                      <a16:colId xmlns:a16="http://schemas.microsoft.com/office/drawing/2014/main" val="2830071203"/>
                    </a:ext>
                  </a:extLst>
                </a:gridCol>
              </a:tblGrid>
              <a:tr h="4859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323117">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747193">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848065">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6" name="矩形 5">
            <a:extLst>
              <a:ext uri="{FF2B5EF4-FFF2-40B4-BE49-F238E27FC236}">
                <a16:creationId xmlns:a16="http://schemas.microsoft.com/office/drawing/2014/main" id="{4C5756BC-79F9-400B-97D2-BD6AADD28C08}"/>
              </a:ext>
            </a:extLst>
          </p:cNvPr>
          <p:cNvSpPr/>
          <p:nvPr/>
        </p:nvSpPr>
        <p:spPr>
          <a:xfrm>
            <a:off x="7440488" y="4825929"/>
            <a:ext cx="3799731" cy="1015663"/>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靈敏度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TP/(TP+FN)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偽陽率（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特異度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FP/(FP+TN)</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Ps: ROC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不受資料不平衡影響</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7">
            <a:extLst>
              <a:ext uri="{FF2B5EF4-FFF2-40B4-BE49-F238E27FC236}">
                <a16:creationId xmlns:a16="http://schemas.microsoft.com/office/drawing/2014/main" id="{F62338CC-BC14-4AAE-A749-74D5966FF209}"/>
              </a:ext>
            </a:extLst>
          </p:cNvPr>
          <p:cNvSpPr/>
          <p:nvPr/>
        </p:nvSpPr>
        <p:spPr>
          <a:xfrm>
            <a:off x="4884501" y="4513442"/>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FA128447-BAA0-45B4-B162-A090315187C6}"/>
              </a:ext>
            </a:extLst>
          </p:cNvPr>
          <p:cNvSpPr/>
          <p:nvPr/>
        </p:nvSpPr>
        <p:spPr>
          <a:xfrm>
            <a:off x="3469769" y="3295134"/>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6518ADE7-36B4-4AB1-8137-B7581A9A30AA}"/>
              </a:ext>
            </a:extLst>
          </p:cNvPr>
          <p:cNvSpPr/>
          <p:nvPr/>
        </p:nvSpPr>
        <p:spPr>
          <a:xfrm>
            <a:off x="6763109" y="3793162"/>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B3152CA1-A3CE-44AC-B20A-4A2A59D2BBE3}"/>
              </a:ext>
            </a:extLst>
          </p:cNvPr>
          <p:cNvSpPr/>
          <p:nvPr/>
        </p:nvSpPr>
        <p:spPr>
          <a:xfrm>
            <a:off x="9496359" y="3926447"/>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FDA4B44-0CC3-4B1C-B9C2-1ADB321B4360}"/>
              </a:ext>
            </a:extLst>
          </p:cNvPr>
          <p:cNvSpPr/>
          <p:nvPr/>
        </p:nvSpPr>
        <p:spPr>
          <a:xfrm>
            <a:off x="11285753" y="4037246"/>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D1DFA976-1C75-426B-98BA-8B1CE1799413}"/>
              </a:ext>
            </a:extLst>
          </p:cNvPr>
          <p:cNvSpPr/>
          <p:nvPr/>
        </p:nvSpPr>
        <p:spPr>
          <a:xfrm>
            <a:off x="6763109" y="2979471"/>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FFA04C70-9978-42B6-B6C1-3434C534D717}"/>
              </a:ext>
            </a:extLst>
          </p:cNvPr>
          <p:cNvSpPr/>
          <p:nvPr/>
        </p:nvSpPr>
        <p:spPr>
          <a:xfrm>
            <a:off x="9500678" y="2815274"/>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DCEC5A10-97B4-40D9-B1F7-8CED0825E68D}"/>
              </a:ext>
            </a:extLst>
          </p:cNvPr>
          <p:cNvSpPr/>
          <p:nvPr/>
        </p:nvSpPr>
        <p:spPr>
          <a:xfrm>
            <a:off x="11285753" y="3059877"/>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4F34ECC4-153A-42B0-B890-5E0701F38FB3}"/>
              </a:ext>
            </a:extLst>
          </p:cNvPr>
          <p:cNvSpPr/>
          <p:nvPr/>
        </p:nvSpPr>
        <p:spPr>
          <a:xfrm>
            <a:off x="1055440" y="1526659"/>
            <a:ext cx="5581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FDCCDD3B-167F-483F-83C4-9350285CD427}"/>
              </a:ext>
            </a:extLst>
          </p:cNvPr>
          <p:cNvSpPr/>
          <p:nvPr/>
        </p:nvSpPr>
        <p:spPr>
          <a:xfrm>
            <a:off x="1919536" y="1526659"/>
            <a:ext cx="5774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131828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 AUC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626F2683-8679-4D69-A664-B012F726F7AE}"/>
              </a:ext>
            </a:extLst>
          </p:cNvPr>
          <p:cNvPicPr>
            <a:picLocks noChangeAspect="1"/>
          </p:cNvPicPr>
          <p:nvPr/>
        </p:nvPicPr>
        <p:blipFill>
          <a:blip r:embed="rId3"/>
          <a:stretch>
            <a:fillRect/>
          </a:stretch>
        </p:blipFill>
        <p:spPr>
          <a:xfrm>
            <a:off x="420090" y="1798659"/>
            <a:ext cx="5365234" cy="4064000"/>
          </a:xfrm>
          <a:prstGeom prst="rect">
            <a:avLst/>
          </a:prstGeom>
        </p:spPr>
      </p:pic>
      <p:pic>
        <p:nvPicPr>
          <p:cNvPr id="4098" name="Picture 2" descr="cutoff.gif">
            <a:extLst>
              <a:ext uri="{FF2B5EF4-FFF2-40B4-BE49-F238E27FC236}">
                <a16:creationId xmlns:a16="http://schemas.microsoft.com/office/drawing/2014/main" id="{66CE499D-4103-43A2-B69E-05FF584D1B3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81954" y="1455519"/>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C, AUC, precision, and recall visually explained">
            <a:extLst>
              <a:ext uri="{FF2B5EF4-FFF2-40B4-BE49-F238E27FC236}">
                <a16:creationId xmlns:a16="http://schemas.microsoft.com/office/drawing/2014/main" id="{B3BBB8AB-E7A7-4424-9F90-415F0CE3E29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16460" y="3842708"/>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8549665D-DBB1-43EB-A546-FE6CAB5AE94D}"/>
              </a:ext>
            </a:extLst>
          </p:cNvPr>
          <p:cNvPicPr>
            <a:picLocks noChangeAspect="1"/>
          </p:cNvPicPr>
          <p:nvPr/>
        </p:nvPicPr>
        <p:blipFill>
          <a:blip r:embed="rId6"/>
          <a:stretch>
            <a:fillRect/>
          </a:stretch>
        </p:blipFill>
        <p:spPr>
          <a:xfrm>
            <a:off x="3672946" y="4385734"/>
            <a:ext cx="2324384" cy="1731962"/>
          </a:xfrm>
          <a:prstGeom prst="rect">
            <a:avLst/>
          </a:prstGeom>
        </p:spPr>
      </p:pic>
    </p:spTree>
    <p:extLst>
      <p:ext uri="{BB962C8B-B14F-4D97-AF65-F5344CB8AC3E}">
        <p14:creationId xmlns:p14="http://schemas.microsoft.com/office/powerpoint/2010/main" val="3494389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3BEC21-91C5-4CAB-A4CB-4039C2787629}"/>
              </a:ext>
            </a:extLst>
          </p:cNvPr>
          <p:cNvPicPr>
            <a:picLocks noChangeAspect="1"/>
          </p:cNvPicPr>
          <p:nvPr/>
        </p:nvPicPr>
        <p:blipFill>
          <a:blip r:embed="rId2"/>
          <a:stretch>
            <a:fillRect/>
          </a:stretch>
        </p:blipFill>
        <p:spPr>
          <a:xfrm>
            <a:off x="304800" y="1228725"/>
            <a:ext cx="6337421" cy="4893394"/>
          </a:xfrm>
          <a:prstGeom prst="rect">
            <a:avLst/>
          </a:prstGeom>
        </p:spPr>
      </p:pic>
      <p:sp>
        <p:nvSpPr>
          <p:cNvPr id="6" name="標題 1">
            <a:extLst>
              <a:ext uri="{FF2B5EF4-FFF2-40B4-BE49-F238E27FC236}">
                <a16:creationId xmlns:a16="http://schemas.microsoft.com/office/drawing/2014/main" id="{BD6B18DC-50C5-4967-A37D-D57288A5BF7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診斷準確性在臨床推理中的意義</a:t>
            </a:r>
          </a:p>
        </p:txBody>
      </p:sp>
      <p:sp>
        <p:nvSpPr>
          <p:cNvPr id="7" name="矩形: 圓角 6">
            <a:extLst>
              <a:ext uri="{FF2B5EF4-FFF2-40B4-BE49-F238E27FC236}">
                <a16:creationId xmlns:a16="http://schemas.microsoft.com/office/drawing/2014/main" id="{611110A5-A127-40DE-BC73-5BD4161E2A36}"/>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
        <p:nvSpPr>
          <p:cNvPr id="8" name="矩形 7">
            <a:extLst>
              <a:ext uri="{FF2B5EF4-FFF2-40B4-BE49-F238E27FC236}">
                <a16:creationId xmlns:a16="http://schemas.microsoft.com/office/drawing/2014/main" id="{D3B286C8-9C2C-472D-9A23-60F6CDDBB7C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E7B3ECC9-7F46-4E83-B272-664F91D72700}"/>
              </a:ext>
            </a:extLst>
          </p:cNvPr>
          <p:cNvPicPr>
            <a:picLocks noChangeAspect="1"/>
          </p:cNvPicPr>
          <p:nvPr/>
        </p:nvPicPr>
        <p:blipFill rotWithShape="1">
          <a:blip r:embed="rId3"/>
          <a:srcRect r="49497"/>
          <a:stretch/>
        </p:blipFill>
        <p:spPr>
          <a:xfrm>
            <a:off x="6826310" y="1298005"/>
            <a:ext cx="4534083" cy="4824114"/>
          </a:xfrm>
          <a:prstGeom prst="rect">
            <a:avLst/>
          </a:prstGeom>
        </p:spPr>
      </p:pic>
      <p:sp>
        <p:nvSpPr>
          <p:cNvPr id="10" name="矩形 9">
            <a:extLst>
              <a:ext uri="{FF2B5EF4-FFF2-40B4-BE49-F238E27FC236}">
                <a16:creationId xmlns:a16="http://schemas.microsoft.com/office/drawing/2014/main" id="{917A91B7-F7F5-474D-BC66-9798FAC6556C}"/>
              </a:ext>
            </a:extLst>
          </p:cNvPr>
          <p:cNvSpPr/>
          <p:nvPr/>
        </p:nvSpPr>
        <p:spPr>
          <a:xfrm>
            <a:off x="120711" y="5869748"/>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https://htlin222.medium.com/medical-screening-%E7%BE%8E%E7%BE%8E%E5%A4%A7%E5%9C%96-a2ecba58540d</a:t>
            </a:r>
          </a:p>
        </p:txBody>
      </p:sp>
    </p:spTree>
    <p:extLst>
      <p:ext uri="{BB962C8B-B14F-4D97-AF65-F5344CB8AC3E}">
        <p14:creationId xmlns:p14="http://schemas.microsoft.com/office/powerpoint/2010/main" val="6899452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0" name="Picture 2" descr="Results for accuracy, precision, recall, and F1 score. | Download  Scientific Diagram">
            <a:extLst>
              <a:ext uri="{FF2B5EF4-FFF2-40B4-BE49-F238E27FC236}">
                <a16:creationId xmlns:a16="http://schemas.microsoft.com/office/drawing/2014/main" id="{3467F4FD-36EC-48D9-B271-F7960F003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46" y="1215166"/>
            <a:ext cx="4448849" cy="419721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7" name="圖片 6">
            <a:extLst>
              <a:ext uri="{FF2B5EF4-FFF2-40B4-BE49-F238E27FC236}">
                <a16:creationId xmlns:a16="http://schemas.microsoft.com/office/drawing/2014/main" id="{5E51FD0A-DB55-413C-9C83-41575A60232B}"/>
              </a:ext>
            </a:extLst>
          </p:cNvPr>
          <p:cNvPicPr>
            <a:picLocks noChangeAspect="1"/>
          </p:cNvPicPr>
          <p:nvPr/>
        </p:nvPicPr>
        <p:blipFill>
          <a:blip r:embed="rId3"/>
          <a:stretch>
            <a:fillRect/>
          </a:stretch>
        </p:blipFill>
        <p:spPr>
          <a:xfrm>
            <a:off x="3193452" y="4013200"/>
            <a:ext cx="5755552" cy="2170954"/>
          </a:xfrm>
          <a:prstGeom prst="rect">
            <a:avLst/>
          </a:prstGeom>
        </p:spPr>
      </p:pic>
      <p:pic>
        <p:nvPicPr>
          <p:cNvPr id="17410" name="Picture 2">
            <a:extLst>
              <a:ext uri="{FF2B5EF4-FFF2-40B4-BE49-F238E27FC236}">
                <a16:creationId xmlns:a16="http://schemas.microsoft.com/office/drawing/2014/main" id="{CD9BD351-5FD9-40A3-AADE-108FA546C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477" y="3293534"/>
            <a:ext cx="1788042" cy="178804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3BE11ABE-E14E-4D90-B839-AB7CCC2F4D46}"/>
              </a:ext>
            </a:extLst>
          </p:cNvPr>
          <p:cNvSpPr/>
          <p:nvPr/>
        </p:nvSpPr>
        <p:spPr>
          <a:xfrm>
            <a:off x="2446866" y="633662"/>
            <a:ext cx="7298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5">
                  <a:extLst>
                    <a:ext uri="{A12FA001-AC4F-418D-AE19-62706E023703}">
                      <ahyp:hlinkClr xmlns:ahyp="http://schemas.microsoft.com/office/drawing/2018/hyperlinkcolor" val="tx"/>
                    </a:ext>
                  </a:extLst>
                </a:hlinkClick>
              </a:rPr>
              <a:t>Assessment of Convolutional Neural Network Pre-Trained Models for Detection and Orientation of Cracks</a:t>
            </a:r>
            <a:endPar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9FC295B-AF04-43B7-A1D7-96CB280E3481}"/>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2" name="圖片 1">
            <a:extLst>
              <a:ext uri="{FF2B5EF4-FFF2-40B4-BE49-F238E27FC236}">
                <a16:creationId xmlns:a16="http://schemas.microsoft.com/office/drawing/2014/main" id="{65C8436C-B27B-4FC9-8DB6-73D35803DD81}"/>
              </a:ext>
            </a:extLst>
          </p:cNvPr>
          <p:cNvPicPr>
            <a:picLocks noChangeAspect="1"/>
          </p:cNvPicPr>
          <p:nvPr/>
        </p:nvPicPr>
        <p:blipFill>
          <a:blip r:embed="rId2"/>
          <a:stretch>
            <a:fillRect/>
          </a:stretch>
        </p:blipFill>
        <p:spPr>
          <a:xfrm>
            <a:off x="545960" y="955508"/>
            <a:ext cx="5872783" cy="3730634"/>
          </a:xfrm>
          <a:prstGeom prst="rect">
            <a:avLst/>
          </a:prstGeom>
        </p:spPr>
      </p:pic>
      <p:pic>
        <p:nvPicPr>
          <p:cNvPr id="7" name="圖片 6">
            <a:extLst>
              <a:ext uri="{FF2B5EF4-FFF2-40B4-BE49-F238E27FC236}">
                <a16:creationId xmlns:a16="http://schemas.microsoft.com/office/drawing/2014/main" id="{69296575-73F5-4F5C-9B90-FFC7C8A656D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9196"/>
          <a:stretch/>
        </p:blipFill>
        <p:spPr>
          <a:xfrm>
            <a:off x="3661248" y="3857567"/>
            <a:ext cx="5390387" cy="2461299"/>
          </a:xfrm>
          <a:prstGeom prst="rect">
            <a:avLst/>
          </a:prstGeom>
        </p:spPr>
      </p:pic>
      <p:pic>
        <p:nvPicPr>
          <p:cNvPr id="16386" name="Picture 2">
            <a:extLst>
              <a:ext uri="{FF2B5EF4-FFF2-40B4-BE49-F238E27FC236}">
                <a16:creationId xmlns:a16="http://schemas.microsoft.com/office/drawing/2014/main" id="{03E5CC4F-84C8-472D-8025-ECEF74857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746" y="3285065"/>
            <a:ext cx="1822337" cy="18223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0AA0C04-4234-4610-A7DE-225F364BF087}"/>
              </a:ext>
            </a:extLst>
          </p:cNvPr>
          <p:cNvSpPr/>
          <p:nvPr/>
        </p:nvSpPr>
        <p:spPr>
          <a:xfrm>
            <a:off x="3482351" y="632907"/>
            <a:ext cx="52482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6">
                  <a:extLst>
                    <a:ext uri="{A12FA001-AC4F-418D-AE19-62706E023703}">
                      <ahyp:hlinkClr xmlns:ahyp="http://schemas.microsoft.com/office/drawing/2018/hyperlinkcolor" val="tx"/>
                    </a:ext>
                  </a:extLst>
                </a:hlinkClick>
              </a:rPr>
              <a:t>Interaction-Based Behavioral Analysis of Twitter Social Network Accounts</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BF8DE4C-9534-4740-8E22-0F2547C6046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3890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121170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63968751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1948</TotalTime>
  <Words>13283</Words>
  <Application>Microsoft Office PowerPoint</Application>
  <PresentationFormat>寬螢幕</PresentationFormat>
  <Paragraphs>1841</Paragraphs>
  <Slides>140</Slides>
  <Notes>49</Notes>
  <HiddenSlides>2</HiddenSlides>
  <MMClips>0</MMClips>
  <ScaleCrop>false</ScaleCrop>
  <HeadingPairs>
    <vt:vector size="6" baseType="variant">
      <vt:variant>
        <vt:lpstr>使用字型</vt:lpstr>
      </vt:variant>
      <vt:variant>
        <vt:i4>25</vt:i4>
      </vt:variant>
      <vt:variant>
        <vt:lpstr>佈景主題</vt:lpstr>
      </vt:variant>
      <vt:variant>
        <vt:i4>3</vt:i4>
      </vt:variant>
      <vt:variant>
        <vt:lpstr>投影片標題</vt:lpstr>
      </vt:variant>
      <vt:variant>
        <vt:i4>140</vt:i4>
      </vt:variant>
    </vt:vector>
  </HeadingPairs>
  <TitlesOfParts>
    <vt:vector size="168" baseType="lpstr">
      <vt:lpstr>-apple-system</vt:lpstr>
      <vt:lpstr>Aptos</vt:lpstr>
      <vt:lpstr>Arial Unicode MS</vt:lpstr>
      <vt:lpstr>Inter</vt:lpstr>
      <vt:lpstr>Lato Light</vt:lpstr>
      <vt:lpstr>Microsoft JhengHei UI</vt:lpstr>
      <vt:lpstr>Microsoft YaHei</vt:lpstr>
      <vt:lpstr>Nunito</vt:lpstr>
      <vt:lpstr>Oswald</vt:lpstr>
      <vt:lpstr>sohne</vt:lpstr>
      <vt:lpstr>Söhne</vt:lpstr>
      <vt:lpstr>source-serif-pro</vt:lpstr>
      <vt:lpstr>微軟正黑體</vt:lpstr>
      <vt:lpstr>微軟正黑體修正</vt:lpstr>
      <vt:lpstr>新細明體</vt:lpstr>
      <vt:lpstr>Arial</vt:lpstr>
      <vt:lpstr>Calibri</vt:lpstr>
      <vt:lpstr>Calibri Light</vt:lpstr>
      <vt:lpstr>Centaur</vt:lpstr>
      <vt:lpstr>Century Gothic</vt:lpstr>
      <vt:lpstr>Courier New</vt:lpstr>
      <vt:lpstr>Georgia</vt:lpstr>
      <vt:lpstr>Roboto</vt:lpstr>
      <vt:lpstr>Segoe UI</vt:lpstr>
      <vt:lpstr>Wingdings</vt:lpstr>
      <vt:lpstr>Office 佈景主題</vt:lpstr>
      <vt:lpstr>1_Office 佈景主題</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翁維陽</cp:lastModifiedBy>
  <cp:revision>28</cp:revision>
  <dcterms:created xsi:type="dcterms:W3CDTF">2024-05-06T10:57:11Z</dcterms:created>
  <dcterms:modified xsi:type="dcterms:W3CDTF">2024-05-08T10:42:54Z</dcterms:modified>
</cp:coreProperties>
</file>